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2" r:id="rId2"/>
  </p:sldMasterIdLst>
  <p:notesMasterIdLst>
    <p:notesMasterId r:id="rId42"/>
  </p:notesMasterIdLst>
  <p:sldIdLst>
    <p:sldId id="261" r:id="rId3"/>
    <p:sldId id="284" r:id="rId4"/>
    <p:sldId id="302" r:id="rId5"/>
    <p:sldId id="283" r:id="rId6"/>
    <p:sldId id="304" r:id="rId7"/>
    <p:sldId id="288" r:id="rId8"/>
    <p:sldId id="298" r:id="rId9"/>
    <p:sldId id="282" r:id="rId10"/>
    <p:sldId id="289" r:id="rId11"/>
    <p:sldId id="290" r:id="rId12"/>
    <p:sldId id="263" r:id="rId13"/>
    <p:sldId id="264" r:id="rId14"/>
    <p:sldId id="265" r:id="rId15"/>
    <p:sldId id="292" r:id="rId16"/>
    <p:sldId id="291" r:id="rId17"/>
    <p:sldId id="293" r:id="rId18"/>
    <p:sldId id="267" r:id="rId19"/>
    <p:sldId id="294" r:id="rId20"/>
    <p:sldId id="295" r:id="rId21"/>
    <p:sldId id="296" r:id="rId22"/>
    <p:sldId id="281" r:id="rId23"/>
    <p:sldId id="269" r:id="rId24"/>
    <p:sldId id="280" r:id="rId25"/>
    <p:sldId id="297" r:id="rId26"/>
    <p:sldId id="268" r:id="rId27"/>
    <p:sldId id="299" r:id="rId28"/>
    <p:sldId id="300" r:id="rId29"/>
    <p:sldId id="303" r:id="rId30"/>
    <p:sldId id="270" r:id="rId31"/>
    <p:sldId id="271" r:id="rId32"/>
    <p:sldId id="272" r:id="rId33"/>
    <p:sldId id="273" r:id="rId34"/>
    <p:sldId id="274" r:id="rId35"/>
    <p:sldId id="275" r:id="rId36"/>
    <p:sldId id="276" r:id="rId37"/>
    <p:sldId id="279" r:id="rId38"/>
    <p:sldId id="277" r:id="rId39"/>
    <p:sldId id="278" r:id="rId40"/>
    <p:sldId id="301" r:id="rId41"/>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24" autoAdjust="0"/>
    <p:restoredTop sz="94660"/>
  </p:normalViewPr>
  <p:slideViewPr>
    <p:cSldViewPr snapToGrid="0" snapToObjects="1">
      <p:cViewPr varScale="1">
        <p:scale>
          <a:sx n="64" d="100"/>
          <a:sy n="64" d="100"/>
        </p:scale>
        <p:origin x="1536" y="6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4.emf"/></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86FC61-BD80-4DB5-B91A-9F07F13A9137}" type="datetimeFigureOut">
              <a:rPr lang="en-GB" smtClean="0"/>
              <a:t>14/04/2022</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862C58-DEF9-4F01-9A29-E75AD436E70B}" type="slidenum">
              <a:rPr lang="en-GB" smtClean="0"/>
              <a:t>‹#›</a:t>
            </a:fld>
            <a:endParaRPr lang="en-GB"/>
          </a:p>
        </p:txBody>
      </p:sp>
    </p:spTree>
    <p:extLst>
      <p:ext uri="{BB962C8B-B14F-4D97-AF65-F5344CB8AC3E}">
        <p14:creationId xmlns:p14="http://schemas.microsoft.com/office/powerpoint/2010/main" val="8326178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00703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760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53920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82195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54120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97380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76165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214386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8567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15225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2760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86690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650204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00171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462496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76139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0047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82260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940451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61948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01171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151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02828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83043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97060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178105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97316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86760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68293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25675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209259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28641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076215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33016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8017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67708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5810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4" name="Google Shape;454;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6339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dirty="0" smtClean="0"/>
              <a:t>Fare clic per modificare lo stile del titolo</a:t>
            </a:r>
            <a:endParaRPr lang="it-IT" dirty="0"/>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smtClean="0"/>
              <a:t>Fare clic per modificare lo stile del sottotitolo dello schema</a:t>
            </a:r>
            <a:endParaRPr lang="it-IT" dirty="0"/>
          </a:p>
        </p:txBody>
      </p:sp>
    </p:spTree>
    <p:extLst>
      <p:ext uri="{BB962C8B-B14F-4D97-AF65-F5344CB8AC3E}">
        <p14:creationId xmlns:p14="http://schemas.microsoft.com/office/powerpoint/2010/main" val="51481261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testo verticale 2"/>
          <p:cNvSpPr>
            <a:spLocks noGrp="1"/>
          </p:cNvSpPr>
          <p:nvPr>
            <p:ph type="body" orient="vert" idx="1"/>
          </p:nvPr>
        </p:nvSpPr>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14/04/2022</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smtClean="0"/>
              <a:t>Fare clic per modificare lo stile del titolo</a:t>
            </a:r>
            <a:endParaRPr lang="it-IT"/>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14/04/2022</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_Diapositiva titolo">
  <p:cSld name="2_Diapositiva titolo">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10029033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iapositiva titolo" type="title">
  <p:cSld name="Diapositiva titolo">
    <p:spTree>
      <p:nvGrpSpPr>
        <p:cNvPr id="1" name="Shape 9"/>
        <p:cNvGrpSpPr/>
        <p:nvPr/>
      </p:nvGrpSpPr>
      <p:grpSpPr>
        <a:xfrm>
          <a:off x="0" y="0"/>
          <a:ext cx="0" cy="0"/>
          <a:chOff x="0" y="0"/>
          <a:chExt cx="0" cy="0"/>
        </a:xfrm>
      </p:grpSpPr>
      <p:sp>
        <p:nvSpPr>
          <p:cNvPr id="10" name="Google Shape;10;p7"/>
          <p:cNvSpPr/>
          <p:nvPr/>
        </p:nvSpPr>
        <p:spPr>
          <a:xfrm>
            <a:off x="0" y="3832224"/>
            <a:ext cx="9144000" cy="3025775"/>
          </a:xfrm>
          <a:prstGeom prst="rect">
            <a:avLst/>
          </a:prstGeom>
          <a:solidFill>
            <a:srgbClr val="728F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1" name="Google Shape;11;p7"/>
          <p:cNvGrpSpPr/>
          <p:nvPr/>
        </p:nvGrpSpPr>
        <p:grpSpPr>
          <a:xfrm>
            <a:off x="48007" y="3816351"/>
            <a:ext cx="9036648" cy="180000"/>
            <a:chOff x="1218340" y="275867"/>
            <a:chExt cx="17715122" cy="567843"/>
          </a:xfrm>
        </p:grpSpPr>
        <p:cxnSp>
          <p:nvCxnSpPr>
            <p:cNvPr id="12" name="Google Shape;12;p7"/>
            <p:cNvCxnSpPr/>
            <p:nvPr/>
          </p:nvCxnSpPr>
          <p:spPr>
            <a:xfrm>
              <a:off x="121834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 name="Google Shape;13;p7"/>
            <p:cNvCxnSpPr/>
            <p:nvPr/>
          </p:nvCxnSpPr>
          <p:spPr>
            <a:xfrm>
              <a:off x="136720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 name="Google Shape;14;p7"/>
            <p:cNvCxnSpPr/>
            <p:nvPr/>
          </p:nvCxnSpPr>
          <p:spPr>
            <a:xfrm>
              <a:off x="151607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 name="Google Shape;15;p7"/>
            <p:cNvCxnSpPr/>
            <p:nvPr/>
          </p:nvCxnSpPr>
          <p:spPr>
            <a:xfrm>
              <a:off x="16649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 name="Google Shape;16;p7"/>
            <p:cNvCxnSpPr/>
            <p:nvPr/>
          </p:nvCxnSpPr>
          <p:spPr>
            <a:xfrm>
              <a:off x="18138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 name="Google Shape;17;p7"/>
            <p:cNvCxnSpPr/>
            <p:nvPr/>
          </p:nvCxnSpPr>
          <p:spPr>
            <a:xfrm>
              <a:off x="19626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 name="Google Shape;18;p7"/>
            <p:cNvCxnSpPr/>
            <p:nvPr/>
          </p:nvCxnSpPr>
          <p:spPr>
            <a:xfrm>
              <a:off x="21115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 name="Google Shape;19;p7"/>
            <p:cNvCxnSpPr/>
            <p:nvPr/>
          </p:nvCxnSpPr>
          <p:spPr>
            <a:xfrm>
              <a:off x="22604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 name="Google Shape;20;p7"/>
            <p:cNvCxnSpPr/>
            <p:nvPr/>
          </p:nvCxnSpPr>
          <p:spPr>
            <a:xfrm>
              <a:off x="240927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 name="Google Shape;21;p7"/>
            <p:cNvCxnSpPr/>
            <p:nvPr/>
          </p:nvCxnSpPr>
          <p:spPr>
            <a:xfrm>
              <a:off x="255814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 name="Google Shape;22;p7"/>
            <p:cNvCxnSpPr/>
            <p:nvPr/>
          </p:nvCxnSpPr>
          <p:spPr>
            <a:xfrm>
              <a:off x="270701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 name="Google Shape;23;p7"/>
            <p:cNvCxnSpPr/>
            <p:nvPr/>
          </p:nvCxnSpPr>
          <p:spPr>
            <a:xfrm>
              <a:off x="28558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 name="Google Shape;24;p7"/>
            <p:cNvCxnSpPr/>
            <p:nvPr/>
          </p:nvCxnSpPr>
          <p:spPr>
            <a:xfrm>
              <a:off x="30047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 name="Google Shape;25;p7"/>
            <p:cNvCxnSpPr/>
            <p:nvPr/>
          </p:nvCxnSpPr>
          <p:spPr>
            <a:xfrm>
              <a:off x="31536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6" name="Google Shape;26;p7"/>
            <p:cNvCxnSpPr/>
            <p:nvPr/>
          </p:nvCxnSpPr>
          <p:spPr>
            <a:xfrm>
              <a:off x="33024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7" name="Google Shape;27;p7"/>
            <p:cNvCxnSpPr/>
            <p:nvPr/>
          </p:nvCxnSpPr>
          <p:spPr>
            <a:xfrm>
              <a:off x="34513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8" name="Google Shape;28;p7"/>
            <p:cNvCxnSpPr/>
            <p:nvPr/>
          </p:nvCxnSpPr>
          <p:spPr>
            <a:xfrm>
              <a:off x="360021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9" name="Google Shape;29;p7"/>
            <p:cNvCxnSpPr/>
            <p:nvPr/>
          </p:nvCxnSpPr>
          <p:spPr>
            <a:xfrm>
              <a:off x="374907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0" name="Google Shape;30;p7"/>
            <p:cNvCxnSpPr/>
            <p:nvPr/>
          </p:nvCxnSpPr>
          <p:spPr>
            <a:xfrm>
              <a:off x="389794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1" name="Google Shape;31;p7"/>
            <p:cNvCxnSpPr/>
            <p:nvPr/>
          </p:nvCxnSpPr>
          <p:spPr>
            <a:xfrm>
              <a:off x="40468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2" name="Google Shape;32;p7"/>
            <p:cNvCxnSpPr/>
            <p:nvPr/>
          </p:nvCxnSpPr>
          <p:spPr>
            <a:xfrm>
              <a:off x="41956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3" name="Google Shape;33;p7"/>
            <p:cNvCxnSpPr/>
            <p:nvPr/>
          </p:nvCxnSpPr>
          <p:spPr>
            <a:xfrm>
              <a:off x="434454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4" name="Google Shape;34;p7"/>
            <p:cNvCxnSpPr/>
            <p:nvPr/>
          </p:nvCxnSpPr>
          <p:spPr>
            <a:xfrm>
              <a:off x="449341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5" name="Google Shape;35;p7"/>
            <p:cNvCxnSpPr/>
            <p:nvPr/>
          </p:nvCxnSpPr>
          <p:spPr>
            <a:xfrm>
              <a:off x="464228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6" name="Google Shape;36;p7"/>
            <p:cNvCxnSpPr/>
            <p:nvPr/>
          </p:nvCxnSpPr>
          <p:spPr>
            <a:xfrm>
              <a:off x="479114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7" name="Google Shape;37;p7"/>
            <p:cNvCxnSpPr/>
            <p:nvPr/>
          </p:nvCxnSpPr>
          <p:spPr>
            <a:xfrm>
              <a:off x="494001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8" name="Google Shape;38;p7"/>
            <p:cNvCxnSpPr/>
            <p:nvPr/>
          </p:nvCxnSpPr>
          <p:spPr>
            <a:xfrm>
              <a:off x="508888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39" name="Google Shape;39;p7"/>
            <p:cNvCxnSpPr/>
            <p:nvPr/>
          </p:nvCxnSpPr>
          <p:spPr>
            <a:xfrm>
              <a:off x="523774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0" name="Google Shape;40;p7"/>
            <p:cNvCxnSpPr/>
            <p:nvPr/>
          </p:nvCxnSpPr>
          <p:spPr>
            <a:xfrm>
              <a:off x="538661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1" name="Google Shape;41;p7"/>
            <p:cNvCxnSpPr/>
            <p:nvPr/>
          </p:nvCxnSpPr>
          <p:spPr>
            <a:xfrm>
              <a:off x="553548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2" name="Google Shape;42;p7"/>
            <p:cNvCxnSpPr/>
            <p:nvPr/>
          </p:nvCxnSpPr>
          <p:spPr>
            <a:xfrm>
              <a:off x="568435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3" name="Google Shape;43;p7"/>
            <p:cNvCxnSpPr/>
            <p:nvPr/>
          </p:nvCxnSpPr>
          <p:spPr>
            <a:xfrm>
              <a:off x="583321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4" name="Google Shape;44;p7"/>
            <p:cNvCxnSpPr/>
            <p:nvPr/>
          </p:nvCxnSpPr>
          <p:spPr>
            <a:xfrm>
              <a:off x="598208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5" name="Google Shape;45;p7"/>
            <p:cNvCxnSpPr/>
            <p:nvPr/>
          </p:nvCxnSpPr>
          <p:spPr>
            <a:xfrm>
              <a:off x="613095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6" name="Google Shape;46;p7"/>
            <p:cNvCxnSpPr/>
            <p:nvPr/>
          </p:nvCxnSpPr>
          <p:spPr>
            <a:xfrm>
              <a:off x="627981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7" name="Google Shape;47;p7"/>
            <p:cNvCxnSpPr/>
            <p:nvPr/>
          </p:nvCxnSpPr>
          <p:spPr>
            <a:xfrm>
              <a:off x="642868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8" name="Google Shape;48;p7"/>
            <p:cNvCxnSpPr/>
            <p:nvPr/>
          </p:nvCxnSpPr>
          <p:spPr>
            <a:xfrm>
              <a:off x="657755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49" name="Google Shape;49;p7"/>
            <p:cNvCxnSpPr/>
            <p:nvPr/>
          </p:nvCxnSpPr>
          <p:spPr>
            <a:xfrm>
              <a:off x="672641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0" name="Google Shape;50;p7"/>
            <p:cNvCxnSpPr/>
            <p:nvPr/>
          </p:nvCxnSpPr>
          <p:spPr>
            <a:xfrm>
              <a:off x="687528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1" name="Google Shape;51;p7"/>
            <p:cNvCxnSpPr/>
            <p:nvPr/>
          </p:nvCxnSpPr>
          <p:spPr>
            <a:xfrm>
              <a:off x="702415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2" name="Google Shape;52;p7"/>
            <p:cNvCxnSpPr/>
            <p:nvPr/>
          </p:nvCxnSpPr>
          <p:spPr>
            <a:xfrm>
              <a:off x="717302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3" name="Google Shape;53;p7"/>
            <p:cNvCxnSpPr/>
            <p:nvPr/>
          </p:nvCxnSpPr>
          <p:spPr>
            <a:xfrm>
              <a:off x="732188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4" name="Google Shape;54;p7"/>
            <p:cNvCxnSpPr/>
            <p:nvPr/>
          </p:nvCxnSpPr>
          <p:spPr>
            <a:xfrm>
              <a:off x="747075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5" name="Google Shape;55;p7"/>
            <p:cNvCxnSpPr/>
            <p:nvPr/>
          </p:nvCxnSpPr>
          <p:spPr>
            <a:xfrm>
              <a:off x="761962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6" name="Google Shape;56;p7"/>
            <p:cNvCxnSpPr/>
            <p:nvPr/>
          </p:nvCxnSpPr>
          <p:spPr>
            <a:xfrm>
              <a:off x="776848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7" name="Google Shape;57;p7"/>
            <p:cNvCxnSpPr/>
            <p:nvPr/>
          </p:nvCxnSpPr>
          <p:spPr>
            <a:xfrm>
              <a:off x="791735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8" name="Google Shape;58;p7"/>
            <p:cNvCxnSpPr/>
            <p:nvPr/>
          </p:nvCxnSpPr>
          <p:spPr>
            <a:xfrm>
              <a:off x="806622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59" name="Google Shape;59;p7"/>
            <p:cNvCxnSpPr/>
            <p:nvPr/>
          </p:nvCxnSpPr>
          <p:spPr>
            <a:xfrm>
              <a:off x="821508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0" name="Google Shape;60;p7"/>
            <p:cNvCxnSpPr/>
            <p:nvPr/>
          </p:nvCxnSpPr>
          <p:spPr>
            <a:xfrm>
              <a:off x="836395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1" name="Google Shape;61;p7"/>
            <p:cNvCxnSpPr/>
            <p:nvPr/>
          </p:nvCxnSpPr>
          <p:spPr>
            <a:xfrm>
              <a:off x="851282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2" name="Google Shape;62;p7"/>
            <p:cNvCxnSpPr/>
            <p:nvPr/>
          </p:nvCxnSpPr>
          <p:spPr>
            <a:xfrm>
              <a:off x="866169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3" name="Google Shape;63;p7"/>
            <p:cNvCxnSpPr/>
            <p:nvPr/>
          </p:nvCxnSpPr>
          <p:spPr>
            <a:xfrm>
              <a:off x="881055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4" name="Google Shape;64;p7"/>
            <p:cNvCxnSpPr/>
            <p:nvPr/>
          </p:nvCxnSpPr>
          <p:spPr>
            <a:xfrm>
              <a:off x="895942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5" name="Google Shape;65;p7"/>
            <p:cNvCxnSpPr/>
            <p:nvPr/>
          </p:nvCxnSpPr>
          <p:spPr>
            <a:xfrm>
              <a:off x="910829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6" name="Google Shape;66;p7"/>
            <p:cNvCxnSpPr/>
            <p:nvPr/>
          </p:nvCxnSpPr>
          <p:spPr>
            <a:xfrm>
              <a:off x="925715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7" name="Google Shape;67;p7"/>
            <p:cNvCxnSpPr/>
            <p:nvPr/>
          </p:nvCxnSpPr>
          <p:spPr>
            <a:xfrm>
              <a:off x="940602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8" name="Google Shape;68;p7"/>
            <p:cNvCxnSpPr/>
            <p:nvPr/>
          </p:nvCxnSpPr>
          <p:spPr>
            <a:xfrm>
              <a:off x="955489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69" name="Google Shape;69;p7"/>
            <p:cNvCxnSpPr/>
            <p:nvPr/>
          </p:nvCxnSpPr>
          <p:spPr>
            <a:xfrm>
              <a:off x="970375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0" name="Google Shape;70;p7"/>
            <p:cNvCxnSpPr/>
            <p:nvPr/>
          </p:nvCxnSpPr>
          <p:spPr>
            <a:xfrm>
              <a:off x="985262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1" name="Google Shape;71;p7"/>
            <p:cNvCxnSpPr/>
            <p:nvPr/>
          </p:nvCxnSpPr>
          <p:spPr>
            <a:xfrm>
              <a:off x="1000149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2" name="Google Shape;72;p7"/>
            <p:cNvCxnSpPr/>
            <p:nvPr/>
          </p:nvCxnSpPr>
          <p:spPr>
            <a:xfrm>
              <a:off x="1015036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3" name="Google Shape;73;p7"/>
            <p:cNvCxnSpPr/>
            <p:nvPr/>
          </p:nvCxnSpPr>
          <p:spPr>
            <a:xfrm>
              <a:off x="1029922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4" name="Google Shape;74;p7"/>
            <p:cNvCxnSpPr/>
            <p:nvPr/>
          </p:nvCxnSpPr>
          <p:spPr>
            <a:xfrm>
              <a:off x="1044809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5" name="Google Shape;75;p7"/>
            <p:cNvCxnSpPr/>
            <p:nvPr/>
          </p:nvCxnSpPr>
          <p:spPr>
            <a:xfrm>
              <a:off x="1059696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6" name="Google Shape;76;p7"/>
            <p:cNvCxnSpPr/>
            <p:nvPr/>
          </p:nvCxnSpPr>
          <p:spPr>
            <a:xfrm>
              <a:off x="1074582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7" name="Google Shape;77;p7"/>
            <p:cNvCxnSpPr/>
            <p:nvPr/>
          </p:nvCxnSpPr>
          <p:spPr>
            <a:xfrm>
              <a:off x="1089469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8" name="Google Shape;78;p7"/>
            <p:cNvCxnSpPr/>
            <p:nvPr/>
          </p:nvCxnSpPr>
          <p:spPr>
            <a:xfrm>
              <a:off x="1104356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79" name="Google Shape;79;p7"/>
            <p:cNvCxnSpPr/>
            <p:nvPr/>
          </p:nvCxnSpPr>
          <p:spPr>
            <a:xfrm>
              <a:off x="1119242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0" name="Google Shape;80;p7"/>
            <p:cNvCxnSpPr/>
            <p:nvPr/>
          </p:nvCxnSpPr>
          <p:spPr>
            <a:xfrm>
              <a:off x="1134129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1" name="Google Shape;81;p7"/>
            <p:cNvCxnSpPr/>
            <p:nvPr/>
          </p:nvCxnSpPr>
          <p:spPr>
            <a:xfrm>
              <a:off x="1149016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2" name="Google Shape;82;p7"/>
            <p:cNvCxnSpPr/>
            <p:nvPr/>
          </p:nvCxnSpPr>
          <p:spPr>
            <a:xfrm>
              <a:off x="1163903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3" name="Google Shape;83;p7"/>
            <p:cNvCxnSpPr/>
            <p:nvPr/>
          </p:nvCxnSpPr>
          <p:spPr>
            <a:xfrm>
              <a:off x="1178789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4" name="Google Shape;84;p7"/>
            <p:cNvCxnSpPr/>
            <p:nvPr/>
          </p:nvCxnSpPr>
          <p:spPr>
            <a:xfrm>
              <a:off x="1193676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5" name="Google Shape;85;p7"/>
            <p:cNvCxnSpPr/>
            <p:nvPr/>
          </p:nvCxnSpPr>
          <p:spPr>
            <a:xfrm>
              <a:off x="1208563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6" name="Google Shape;86;p7"/>
            <p:cNvCxnSpPr/>
            <p:nvPr/>
          </p:nvCxnSpPr>
          <p:spPr>
            <a:xfrm>
              <a:off x="1223449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7" name="Google Shape;87;p7"/>
            <p:cNvCxnSpPr/>
            <p:nvPr/>
          </p:nvCxnSpPr>
          <p:spPr>
            <a:xfrm>
              <a:off x="1238336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8" name="Google Shape;88;p7"/>
            <p:cNvCxnSpPr/>
            <p:nvPr/>
          </p:nvCxnSpPr>
          <p:spPr>
            <a:xfrm>
              <a:off x="1253223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89" name="Google Shape;89;p7"/>
            <p:cNvCxnSpPr/>
            <p:nvPr/>
          </p:nvCxnSpPr>
          <p:spPr>
            <a:xfrm>
              <a:off x="1268109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0" name="Google Shape;90;p7"/>
            <p:cNvCxnSpPr/>
            <p:nvPr/>
          </p:nvCxnSpPr>
          <p:spPr>
            <a:xfrm>
              <a:off x="1282996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1" name="Google Shape;91;p7"/>
            <p:cNvCxnSpPr/>
            <p:nvPr/>
          </p:nvCxnSpPr>
          <p:spPr>
            <a:xfrm>
              <a:off x="1297883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2" name="Google Shape;92;p7"/>
            <p:cNvCxnSpPr/>
            <p:nvPr/>
          </p:nvCxnSpPr>
          <p:spPr>
            <a:xfrm>
              <a:off x="1312770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3" name="Google Shape;93;p7"/>
            <p:cNvCxnSpPr/>
            <p:nvPr/>
          </p:nvCxnSpPr>
          <p:spPr>
            <a:xfrm>
              <a:off x="1327656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4" name="Google Shape;94;p7"/>
            <p:cNvCxnSpPr/>
            <p:nvPr/>
          </p:nvCxnSpPr>
          <p:spPr>
            <a:xfrm>
              <a:off x="134254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5" name="Google Shape;95;p7"/>
            <p:cNvCxnSpPr/>
            <p:nvPr/>
          </p:nvCxnSpPr>
          <p:spPr>
            <a:xfrm>
              <a:off x="135743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6" name="Google Shape;96;p7"/>
            <p:cNvCxnSpPr/>
            <p:nvPr/>
          </p:nvCxnSpPr>
          <p:spPr>
            <a:xfrm>
              <a:off x="137231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7" name="Google Shape;97;p7"/>
            <p:cNvCxnSpPr/>
            <p:nvPr/>
          </p:nvCxnSpPr>
          <p:spPr>
            <a:xfrm>
              <a:off x="138720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8" name="Google Shape;98;p7"/>
            <p:cNvCxnSpPr/>
            <p:nvPr/>
          </p:nvCxnSpPr>
          <p:spPr>
            <a:xfrm>
              <a:off x="140209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99" name="Google Shape;99;p7"/>
            <p:cNvCxnSpPr/>
            <p:nvPr/>
          </p:nvCxnSpPr>
          <p:spPr>
            <a:xfrm>
              <a:off x="141697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0" name="Google Shape;100;p7"/>
            <p:cNvCxnSpPr/>
            <p:nvPr/>
          </p:nvCxnSpPr>
          <p:spPr>
            <a:xfrm>
              <a:off x="1431863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1" name="Google Shape;101;p7"/>
            <p:cNvCxnSpPr/>
            <p:nvPr/>
          </p:nvCxnSpPr>
          <p:spPr>
            <a:xfrm>
              <a:off x="1446750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2" name="Google Shape;102;p7"/>
            <p:cNvCxnSpPr/>
            <p:nvPr/>
          </p:nvCxnSpPr>
          <p:spPr>
            <a:xfrm>
              <a:off x="146163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3" name="Google Shape;103;p7"/>
            <p:cNvCxnSpPr/>
            <p:nvPr/>
          </p:nvCxnSpPr>
          <p:spPr>
            <a:xfrm>
              <a:off x="147652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4" name="Google Shape;104;p7"/>
            <p:cNvCxnSpPr/>
            <p:nvPr/>
          </p:nvCxnSpPr>
          <p:spPr>
            <a:xfrm>
              <a:off x="149141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5" name="Google Shape;105;p7"/>
            <p:cNvCxnSpPr/>
            <p:nvPr/>
          </p:nvCxnSpPr>
          <p:spPr>
            <a:xfrm>
              <a:off x="150629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6" name="Google Shape;106;p7"/>
            <p:cNvCxnSpPr/>
            <p:nvPr/>
          </p:nvCxnSpPr>
          <p:spPr>
            <a:xfrm>
              <a:off x="152118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7" name="Google Shape;107;p7"/>
            <p:cNvCxnSpPr/>
            <p:nvPr/>
          </p:nvCxnSpPr>
          <p:spPr>
            <a:xfrm>
              <a:off x="153607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8" name="Google Shape;108;p7"/>
            <p:cNvCxnSpPr/>
            <p:nvPr/>
          </p:nvCxnSpPr>
          <p:spPr>
            <a:xfrm>
              <a:off x="1550957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09" name="Google Shape;109;p7"/>
            <p:cNvCxnSpPr/>
            <p:nvPr/>
          </p:nvCxnSpPr>
          <p:spPr>
            <a:xfrm>
              <a:off x="1565843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0" name="Google Shape;110;p7"/>
            <p:cNvCxnSpPr/>
            <p:nvPr/>
          </p:nvCxnSpPr>
          <p:spPr>
            <a:xfrm>
              <a:off x="158073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1" name="Google Shape;111;p7"/>
            <p:cNvCxnSpPr/>
            <p:nvPr/>
          </p:nvCxnSpPr>
          <p:spPr>
            <a:xfrm>
              <a:off x="159561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2" name="Google Shape;112;p7"/>
            <p:cNvCxnSpPr/>
            <p:nvPr/>
          </p:nvCxnSpPr>
          <p:spPr>
            <a:xfrm>
              <a:off x="161050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3" name="Google Shape;113;p7"/>
            <p:cNvCxnSpPr/>
            <p:nvPr/>
          </p:nvCxnSpPr>
          <p:spPr>
            <a:xfrm>
              <a:off x="162539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4" name="Google Shape;114;p7"/>
            <p:cNvCxnSpPr/>
            <p:nvPr/>
          </p:nvCxnSpPr>
          <p:spPr>
            <a:xfrm>
              <a:off x="164027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5" name="Google Shape;115;p7"/>
            <p:cNvCxnSpPr/>
            <p:nvPr/>
          </p:nvCxnSpPr>
          <p:spPr>
            <a:xfrm>
              <a:off x="165516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6" name="Google Shape;116;p7"/>
            <p:cNvCxnSpPr/>
            <p:nvPr/>
          </p:nvCxnSpPr>
          <p:spPr>
            <a:xfrm>
              <a:off x="167005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7" name="Google Shape;117;p7"/>
            <p:cNvCxnSpPr/>
            <p:nvPr/>
          </p:nvCxnSpPr>
          <p:spPr>
            <a:xfrm>
              <a:off x="168493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8" name="Google Shape;118;p7"/>
            <p:cNvCxnSpPr/>
            <p:nvPr/>
          </p:nvCxnSpPr>
          <p:spPr>
            <a:xfrm>
              <a:off x="169982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19" name="Google Shape;119;p7"/>
            <p:cNvCxnSpPr/>
            <p:nvPr/>
          </p:nvCxnSpPr>
          <p:spPr>
            <a:xfrm>
              <a:off x="171471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0" name="Google Shape;120;p7"/>
            <p:cNvCxnSpPr/>
            <p:nvPr/>
          </p:nvCxnSpPr>
          <p:spPr>
            <a:xfrm>
              <a:off x="172959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1" name="Google Shape;121;p7"/>
            <p:cNvCxnSpPr/>
            <p:nvPr/>
          </p:nvCxnSpPr>
          <p:spPr>
            <a:xfrm>
              <a:off x="174448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2" name="Google Shape;122;p7"/>
            <p:cNvCxnSpPr/>
            <p:nvPr/>
          </p:nvCxnSpPr>
          <p:spPr>
            <a:xfrm>
              <a:off x="175937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3" name="Google Shape;123;p7"/>
            <p:cNvCxnSpPr/>
            <p:nvPr/>
          </p:nvCxnSpPr>
          <p:spPr>
            <a:xfrm>
              <a:off x="177425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4" name="Google Shape;124;p7"/>
            <p:cNvCxnSpPr/>
            <p:nvPr/>
          </p:nvCxnSpPr>
          <p:spPr>
            <a:xfrm>
              <a:off x="178914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5" name="Google Shape;125;p7"/>
            <p:cNvCxnSpPr/>
            <p:nvPr/>
          </p:nvCxnSpPr>
          <p:spPr>
            <a:xfrm>
              <a:off x="180403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6" name="Google Shape;126;p7"/>
            <p:cNvCxnSpPr/>
            <p:nvPr/>
          </p:nvCxnSpPr>
          <p:spPr>
            <a:xfrm>
              <a:off x="181891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7" name="Google Shape;127;p7"/>
            <p:cNvCxnSpPr/>
            <p:nvPr/>
          </p:nvCxnSpPr>
          <p:spPr>
            <a:xfrm>
              <a:off x="183380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8" name="Google Shape;128;p7"/>
            <p:cNvCxnSpPr/>
            <p:nvPr/>
          </p:nvCxnSpPr>
          <p:spPr>
            <a:xfrm>
              <a:off x="184869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29" name="Google Shape;129;p7"/>
            <p:cNvCxnSpPr/>
            <p:nvPr/>
          </p:nvCxnSpPr>
          <p:spPr>
            <a:xfrm>
              <a:off x="186357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0" name="Google Shape;130;p7"/>
            <p:cNvCxnSpPr/>
            <p:nvPr/>
          </p:nvCxnSpPr>
          <p:spPr>
            <a:xfrm>
              <a:off x="187846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31" name="Google Shape;131;p7"/>
            <p:cNvCxnSpPr/>
            <p:nvPr/>
          </p:nvCxnSpPr>
          <p:spPr>
            <a:xfrm>
              <a:off x="18933463" y="275867"/>
              <a:ext cx="0" cy="567843"/>
            </a:xfrm>
            <a:prstGeom prst="straightConnector1">
              <a:avLst/>
            </a:prstGeom>
            <a:noFill/>
            <a:ln w="12700" cap="flat" cmpd="sng">
              <a:solidFill>
                <a:schemeClr val="lt1"/>
              </a:solidFill>
              <a:prstDash val="solid"/>
              <a:round/>
              <a:headEnd type="none" w="sm" len="sm"/>
              <a:tailEnd type="none" w="sm" len="sm"/>
            </a:ln>
          </p:spPr>
        </p:cxnSp>
      </p:grpSp>
      <p:sp>
        <p:nvSpPr>
          <p:cNvPr id="132" name="Google Shape;132;p7"/>
          <p:cNvSpPr txBox="1">
            <a:spLocks noGrp="1"/>
          </p:cNvSpPr>
          <p:nvPr>
            <p:ph type="ctrTitle"/>
          </p:nvPr>
        </p:nvSpPr>
        <p:spPr>
          <a:xfrm>
            <a:off x="641534" y="4149725"/>
            <a:ext cx="7772400" cy="9683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7"/>
          <p:cNvSpPr txBox="1">
            <a:spLocks noGrp="1"/>
          </p:cNvSpPr>
          <p:nvPr>
            <p:ph type="subTitle" idx="1"/>
          </p:nvPr>
        </p:nvSpPr>
        <p:spPr>
          <a:xfrm>
            <a:off x="641534" y="5260975"/>
            <a:ext cx="7772400" cy="1333500"/>
          </a:xfrm>
          <a:prstGeom prst="rect">
            <a:avLst/>
          </a:prstGeom>
          <a:noFill/>
          <a:ln>
            <a:noFill/>
          </a:ln>
        </p:spPr>
        <p:txBody>
          <a:bodyPr spcFirstLastPara="1" wrap="square" lIns="91425" tIns="45700" rIns="91425" bIns="45700" anchor="t" anchorCtr="0">
            <a:normAutofit/>
          </a:bodyPr>
          <a:lstStyle>
            <a:lvl1pPr lvl="0" algn="l">
              <a:spcBef>
                <a:spcPts val="440"/>
              </a:spcBef>
              <a:spcAft>
                <a:spcPts val="0"/>
              </a:spcAft>
              <a:buClr>
                <a:schemeClr val="lt1"/>
              </a:buClr>
              <a:buSzPts val="2200"/>
              <a:buNone/>
              <a:defRPr>
                <a:solidFill>
                  <a:schemeClr val="lt1"/>
                </a:solidFill>
              </a:defRPr>
            </a:lvl1pPr>
            <a:lvl2pPr lvl="1" algn="ctr">
              <a:spcBef>
                <a:spcPts val="440"/>
              </a:spcBef>
              <a:spcAft>
                <a:spcPts val="0"/>
              </a:spcAft>
              <a:buClr>
                <a:srgbClr val="888888"/>
              </a:buClr>
              <a:buSzPts val="2200"/>
              <a:buNone/>
              <a:defRPr>
                <a:solidFill>
                  <a:srgbClr val="888888"/>
                </a:solidFill>
              </a:defRPr>
            </a:lvl2pPr>
            <a:lvl3pPr lvl="2" algn="ctr">
              <a:spcBef>
                <a:spcPts val="440"/>
              </a:spcBef>
              <a:spcAft>
                <a:spcPts val="0"/>
              </a:spcAft>
              <a:buClr>
                <a:srgbClr val="888888"/>
              </a:buClr>
              <a:buSzPts val="2200"/>
              <a:buNone/>
              <a:defRPr>
                <a:solidFill>
                  <a:srgbClr val="888888"/>
                </a:solidFill>
              </a:defRPr>
            </a:lvl3pPr>
            <a:lvl4pPr lvl="3" algn="ctr">
              <a:spcBef>
                <a:spcPts val="440"/>
              </a:spcBef>
              <a:spcAft>
                <a:spcPts val="0"/>
              </a:spcAft>
              <a:buClr>
                <a:srgbClr val="888888"/>
              </a:buClr>
              <a:buSzPts val="2200"/>
              <a:buNone/>
              <a:defRPr>
                <a:solidFill>
                  <a:srgbClr val="888888"/>
                </a:solidFill>
              </a:defRPr>
            </a:lvl4pPr>
            <a:lvl5pPr lvl="4" algn="ctr">
              <a:spcBef>
                <a:spcPts val="440"/>
              </a:spcBef>
              <a:spcAft>
                <a:spcPts val="0"/>
              </a:spcAft>
              <a:buClr>
                <a:srgbClr val="888888"/>
              </a:buClr>
              <a:buSzPts val="22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Tree>
    <p:extLst>
      <p:ext uri="{BB962C8B-B14F-4D97-AF65-F5344CB8AC3E}">
        <p14:creationId xmlns:p14="http://schemas.microsoft.com/office/powerpoint/2010/main" val="192259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Diapositiva titolo">
  <p:cSld name="1_Diapositiva titolo">
    <p:spTree>
      <p:nvGrpSpPr>
        <p:cNvPr id="1" name="Shape 134"/>
        <p:cNvGrpSpPr/>
        <p:nvPr/>
      </p:nvGrpSpPr>
      <p:grpSpPr>
        <a:xfrm>
          <a:off x="0" y="0"/>
          <a:ext cx="0" cy="0"/>
          <a:chOff x="0" y="0"/>
          <a:chExt cx="0" cy="0"/>
        </a:xfrm>
      </p:grpSpPr>
    </p:spTree>
    <p:extLst>
      <p:ext uri="{BB962C8B-B14F-4D97-AF65-F5344CB8AC3E}">
        <p14:creationId xmlns:p14="http://schemas.microsoft.com/office/powerpoint/2010/main" val="25496191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olo e contenuto" type="obj">
  <p:cSld name="Titolo e contenuto">
    <p:spTree>
      <p:nvGrpSpPr>
        <p:cNvPr id="1" name="Shape 135"/>
        <p:cNvGrpSpPr/>
        <p:nvPr/>
      </p:nvGrpSpPr>
      <p:grpSpPr>
        <a:xfrm>
          <a:off x="0" y="0"/>
          <a:ext cx="0" cy="0"/>
          <a:chOff x="0" y="0"/>
          <a:chExt cx="0" cy="0"/>
        </a:xfrm>
      </p:grpSpPr>
      <p:sp>
        <p:nvSpPr>
          <p:cNvPr id="136" name="Google Shape;136;p9"/>
          <p:cNvSpPr/>
          <p:nvPr/>
        </p:nvSpPr>
        <p:spPr>
          <a:xfrm>
            <a:off x="0" y="1"/>
            <a:ext cx="9144000" cy="1269904"/>
          </a:xfrm>
          <a:prstGeom prst="rect">
            <a:avLst/>
          </a:prstGeom>
          <a:solidFill>
            <a:srgbClr val="728F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 name="Google Shape;137;p9"/>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8" name="Google Shape;138;p9"/>
          <p:cNvSpPr txBox="1">
            <a:spLocks noGrp="1"/>
          </p:cNvSpPr>
          <p:nvPr>
            <p:ph type="body" idx="1"/>
          </p:nvPr>
        </p:nvSpPr>
        <p:spPr>
          <a:xfrm>
            <a:off x="457200" y="1600200"/>
            <a:ext cx="8323726" cy="4525963"/>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Clr>
                <a:schemeClr val="dk1"/>
              </a:buClr>
              <a:buSzPts val="1800"/>
              <a:buNone/>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 name="Google Shape;139;p9"/>
          <p:cNvSpPr/>
          <p:nvPr/>
        </p:nvSpPr>
        <p:spPr>
          <a:xfrm>
            <a:off x="0" y="6126162"/>
            <a:ext cx="9144000" cy="731837"/>
          </a:xfrm>
          <a:prstGeom prst="rect">
            <a:avLst/>
          </a:prstGeom>
          <a:solidFill>
            <a:srgbClr val="728F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0" name="Google Shape;140;p9"/>
          <p:cNvSpPr txBox="1"/>
          <p:nvPr/>
        </p:nvSpPr>
        <p:spPr>
          <a:xfrm>
            <a:off x="157778" y="6363505"/>
            <a:ext cx="3069174"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it-IT" sz="1200" b="1">
                <a:solidFill>
                  <a:srgbClr val="FFFFFF"/>
                </a:solidFill>
                <a:latin typeface="Arial"/>
                <a:ea typeface="Arial"/>
                <a:cs typeface="Arial"/>
                <a:sym typeface="Arial"/>
              </a:rPr>
              <a:t>Nome Cognome, assoc.prof. ABC Dept.</a:t>
            </a:r>
            <a:endParaRPr sz="1200" b="1">
              <a:solidFill>
                <a:srgbClr val="FFFFFF"/>
              </a:solidFill>
              <a:latin typeface="Arial"/>
              <a:ea typeface="Arial"/>
              <a:cs typeface="Arial"/>
              <a:sym typeface="Arial"/>
            </a:endParaRPr>
          </a:p>
        </p:txBody>
      </p:sp>
      <p:grpSp>
        <p:nvGrpSpPr>
          <p:cNvPr id="141" name="Google Shape;141;p9"/>
          <p:cNvGrpSpPr/>
          <p:nvPr/>
        </p:nvGrpSpPr>
        <p:grpSpPr>
          <a:xfrm>
            <a:off x="48007" y="1089904"/>
            <a:ext cx="9036648" cy="180000"/>
            <a:chOff x="1218340" y="275867"/>
            <a:chExt cx="17715122" cy="567843"/>
          </a:xfrm>
        </p:grpSpPr>
        <p:cxnSp>
          <p:nvCxnSpPr>
            <p:cNvPr id="142" name="Google Shape;142;p9"/>
            <p:cNvCxnSpPr/>
            <p:nvPr/>
          </p:nvCxnSpPr>
          <p:spPr>
            <a:xfrm>
              <a:off x="121834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3" name="Google Shape;143;p9"/>
            <p:cNvCxnSpPr/>
            <p:nvPr/>
          </p:nvCxnSpPr>
          <p:spPr>
            <a:xfrm>
              <a:off x="136720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4" name="Google Shape;144;p9"/>
            <p:cNvCxnSpPr/>
            <p:nvPr/>
          </p:nvCxnSpPr>
          <p:spPr>
            <a:xfrm>
              <a:off x="151607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5" name="Google Shape;145;p9"/>
            <p:cNvCxnSpPr/>
            <p:nvPr/>
          </p:nvCxnSpPr>
          <p:spPr>
            <a:xfrm>
              <a:off x="16649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6" name="Google Shape;146;p9"/>
            <p:cNvCxnSpPr/>
            <p:nvPr/>
          </p:nvCxnSpPr>
          <p:spPr>
            <a:xfrm>
              <a:off x="18138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7" name="Google Shape;147;p9"/>
            <p:cNvCxnSpPr/>
            <p:nvPr/>
          </p:nvCxnSpPr>
          <p:spPr>
            <a:xfrm>
              <a:off x="19626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8" name="Google Shape;148;p9"/>
            <p:cNvCxnSpPr/>
            <p:nvPr/>
          </p:nvCxnSpPr>
          <p:spPr>
            <a:xfrm>
              <a:off x="21115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49" name="Google Shape;149;p9"/>
            <p:cNvCxnSpPr/>
            <p:nvPr/>
          </p:nvCxnSpPr>
          <p:spPr>
            <a:xfrm>
              <a:off x="22604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0" name="Google Shape;150;p9"/>
            <p:cNvCxnSpPr/>
            <p:nvPr/>
          </p:nvCxnSpPr>
          <p:spPr>
            <a:xfrm>
              <a:off x="240927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1" name="Google Shape;151;p9"/>
            <p:cNvCxnSpPr/>
            <p:nvPr/>
          </p:nvCxnSpPr>
          <p:spPr>
            <a:xfrm>
              <a:off x="255814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2" name="Google Shape;152;p9"/>
            <p:cNvCxnSpPr/>
            <p:nvPr/>
          </p:nvCxnSpPr>
          <p:spPr>
            <a:xfrm>
              <a:off x="270701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3" name="Google Shape;153;p9"/>
            <p:cNvCxnSpPr/>
            <p:nvPr/>
          </p:nvCxnSpPr>
          <p:spPr>
            <a:xfrm>
              <a:off x="28558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4" name="Google Shape;154;p9"/>
            <p:cNvCxnSpPr/>
            <p:nvPr/>
          </p:nvCxnSpPr>
          <p:spPr>
            <a:xfrm>
              <a:off x="30047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5" name="Google Shape;155;p9"/>
            <p:cNvCxnSpPr/>
            <p:nvPr/>
          </p:nvCxnSpPr>
          <p:spPr>
            <a:xfrm>
              <a:off x="31536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6" name="Google Shape;156;p9"/>
            <p:cNvCxnSpPr/>
            <p:nvPr/>
          </p:nvCxnSpPr>
          <p:spPr>
            <a:xfrm>
              <a:off x="33024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7" name="Google Shape;157;p9"/>
            <p:cNvCxnSpPr/>
            <p:nvPr/>
          </p:nvCxnSpPr>
          <p:spPr>
            <a:xfrm>
              <a:off x="34513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8" name="Google Shape;158;p9"/>
            <p:cNvCxnSpPr/>
            <p:nvPr/>
          </p:nvCxnSpPr>
          <p:spPr>
            <a:xfrm>
              <a:off x="360021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59" name="Google Shape;159;p9"/>
            <p:cNvCxnSpPr/>
            <p:nvPr/>
          </p:nvCxnSpPr>
          <p:spPr>
            <a:xfrm>
              <a:off x="374907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0" name="Google Shape;160;p9"/>
            <p:cNvCxnSpPr/>
            <p:nvPr/>
          </p:nvCxnSpPr>
          <p:spPr>
            <a:xfrm>
              <a:off x="389794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1" name="Google Shape;161;p9"/>
            <p:cNvCxnSpPr/>
            <p:nvPr/>
          </p:nvCxnSpPr>
          <p:spPr>
            <a:xfrm>
              <a:off x="40468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2" name="Google Shape;162;p9"/>
            <p:cNvCxnSpPr/>
            <p:nvPr/>
          </p:nvCxnSpPr>
          <p:spPr>
            <a:xfrm>
              <a:off x="41956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3" name="Google Shape;163;p9"/>
            <p:cNvCxnSpPr/>
            <p:nvPr/>
          </p:nvCxnSpPr>
          <p:spPr>
            <a:xfrm>
              <a:off x="434454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4" name="Google Shape;164;p9"/>
            <p:cNvCxnSpPr/>
            <p:nvPr/>
          </p:nvCxnSpPr>
          <p:spPr>
            <a:xfrm>
              <a:off x="449341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5" name="Google Shape;165;p9"/>
            <p:cNvCxnSpPr/>
            <p:nvPr/>
          </p:nvCxnSpPr>
          <p:spPr>
            <a:xfrm>
              <a:off x="464228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6" name="Google Shape;166;p9"/>
            <p:cNvCxnSpPr/>
            <p:nvPr/>
          </p:nvCxnSpPr>
          <p:spPr>
            <a:xfrm>
              <a:off x="479114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7" name="Google Shape;167;p9"/>
            <p:cNvCxnSpPr/>
            <p:nvPr/>
          </p:nvCxnSpPr>
          <p:spPr>
            <a:xfrm>
              <a:off x="494001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8" name="Google Shape;168;p9"/>
            <p:cNvCxnSpPr/>
            <p:nvPr/>
          </p:nvCxnSpPr>
          <p:spPr>
            <a:xfrm>
              <a:off x="508888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69" name="Google Shape;169;p9"/>
            <p:cNvCxnSpPr/>
            <p:nvPr/>
          </p:nvCxnSpPr>
          <p:spPr>
            <a:xfrm>
              <a:off x="523774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0" name="Google Shape;170;p9"/>
            <p:cNvCxnSpPr/>
            <p:nvPr/>
          </p:nvCxnSpPr>
          <p:spPr>
            <a:xfrm>
              <a:off x="538661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1" name="Google Shape;171;p9"/>
            <p:cNvCxnSpPr/>
            <p:nvPr/>
          </p:nvCxnSpPr>
          <p:spPr>
            <a:xfrm>
              <a:off x="553548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2" name="Google Shape;172;p9"/>
            <p:cNvCxnSpPr/>
            <p:nvPr/>
          </p:nvCxnSpPr>
          <p:spPr>
            <a:xfrm>
              <a:off x="568435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3" name="Google Shape;173;p9"/>
            <p:cNvCxnSpPr/>
            <p:nvPr/>
          </p:nvCxnSpPr>
          <p:spPr>
            <a:xfrm>
              <a:off x="583321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4" name="Google Shape;174;p9"/>
            <p:cNvCxnSpPr/>
            <p:nvPr/>
          </p:nvCxnSpPr>
          <p:spPr>
            <a:xfrm>
              <a:off x="598208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5" name="Google Shape;175;p9"/>
            <p:cNvCxnSpPr/>
            <p:nvPr/>
          </p:nvCxnSpPr>
          <p:spPr>
            <a:xfrm>
              <a:off x="613095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6" name="Google Shape;176;p9"/>
            <p:cNvCxnSpPr/>
            <p:nvPr/>
          </p:nvCxnSpPr>
          <p:spPr>
            <a:xfrm>
              <a:off x="627981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7" name="Google Shape;177;p9"/>
            <p:cNvCxnSpPr/>
            <p:nvPr/>
          </p:nvCxnSpPr>
          <p:spPr>
            <a:xfrm>
              <a:off x="642868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8" name="Google Shape;178;p9"/>
            <p:cNvCxnSpPr/>
            <p:nvPr/>
          </p:nvCxnSpPr>
          <p:spPr>
            <a:xfrm>
              <a:off x="657755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79" name="Google Shape;179;p9"/>
            <p:cNvCxnSpPr/>
            <p:nvPr/>
          </p:nvCxnSpPr>
          <p:spPr>
            <a:xfrm>
              <a:off x="672641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0" name="Google Shape;180;p9"/>
            <p:cNvCxnSpPr/>
            <p:nvPr/>
          </p:nvCxnSpPr>
          <p:spPr>
            <a:xfrm>
              <a:off x="687528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1" name="Google Shape;181;p9"/>
            <p:cNvCxnSpPr/>
            <p:nvPr/>
          </p:nvCxnSpPr>
          <p:spPr>
            <a:xfrm>
              <a:off x="702415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2" name="Google Shape;182;p9"/>
            <p:cNvCxnSpPr/>
            <p:nvPr/>
          </p:nvCxnSpPr>
          <p:spPr>
            <a:xfrm>
              <a:off x="717302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3" name="Google Shape;183;p9"/>
            <p:cNvCxnSpPr/>
            <p:nvPr/>
          </p:nvCxnSpPr>
          <p:spPr>
            <a:xfrm>
              <a:off x="732188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4" name="Google Shape;184;p9"/>
            <p:cNvCxnSpPr/>
            <p:nvPr/>
          </p:nvCxnSpPr>
          <p:spPr>
            <a:xfrm>
              <a:off x="747075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5" name="Google Shape;185;p9"/>
            <p:cNvCxnSpPr/>
            <p:nvPr/>
          </p:nvCxnSpPr>
          <p:spPr>
            <a:xfrm>
              <a:off x="761962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6" name="Google Shape;186;p9"/>
            <p:cNvCxnSpPr/>
            <p:nvPr/>
          </p:nvCxnSpPr>
          <p:spPr>
            <a:xfrm>
              <a:off x="776848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7" name="Google Shape;187;p9"/>
            <p:cNvCxnSpPr/>
            <p:nvPr/>
          </p:nvCxnSpPr>
          <p:spPr>
            <a:xfrm>
              <a:off x="791735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8" name="Google Shape;188;p9"/>
            <p:cNvCxnSpPr/>
            <p:nvPr/>
          </p:nvCxnSpPr>
          <p:spPr>
            <a:xfrm>
              <a:off x="806622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89" name="Google Shape;189;p9"/>
            <p:cNvCxnSpPr/>
            <p:nvPr/>
          </p:nvCxnSpPr>
          <p:spPr>
            <a:xfrm>
              <a:off x="821508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0" name="Google Shape;190;p9"/>
            <p:cNvCxnSpPr/>
            <p:nvPr/>
          </p:nvCxnSpPr>
          <p:spPr>
            <a:xfrm>
              <a:off x="836395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1" name="Google Shape;191;p9"/>
            <p:cNvCxnSpPr/>
            <p:nvPr/>
          </p:nvCxnSpPr>
          <p:spPr>
            <a:xfrm>
              <a:off x="851282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2" name="Google Shape;192;p9"/>
            <p:cNvCxnSpPr/>
            <p:nvPr/>
          </p:nvCxnSpPr>
          <p:spPr>
            <a:xfrm>
              <a:off x="866169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3" name="Google Shape;193;p9"/>
            <p:cNvCxnSpPr/>
            <p:nvPr/>
          </p:nvCxnSpPr>
          <p:spPr>
            <a:xfrm>
              <a:off x="881055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4" name="Google Shape;194;p9"/>
            <p:cNvCxnSpPr/>
            <p:nvPr/>
          </p:nvCxnSpPr>
          <p:spPr>
            <a:xfrm>
              <a:off x="895942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5" name="Google Shape;195;p9"/>
            <p:cNvCxnSpPr/>
            <p:nvPr/>
          </p:nvCxnSpPr>
          <p:spPr>
            <a:xfrm>
              <a:off x="910829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6" name="Google Shape;196;p9"/>
            <p:cNvCxnSpPr/>
            <p:nvPr/>
          </p:nvCxnSpPr>
          <p:spPr>
            <a:xfrm>
              <a:off x="925715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7" name="Google Shape;197;p9"/>
            <p:cNvCxnSpPr/>
            <p:nvPr/>
          </p:nvCxnSpPr>
          <p:spPr>
            <a:xfrm>
              <a:off x="940602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8" name="Google Shape;198;p9"/>
            <p:cNvCxnSpPr/>
            <p:nvPr/>
          </p:nvCxnSpPr>
          <p:spPr>
            <a:xfrm>
              <a:off x="955489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199" name="Google Shape;199;p9"/>
            <p:cNvCxnSpPr/>
            <p:nvPr/>
          </p:nvCxnSpPr>
          <p:spPr>
            <a:xfrm>
              <a:off x="970375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0" name="Google Shape;200;p9"/>
            <p:cNvCxnSpPr/>
            <p:nvPr/>
          </p:nvCxnSpPr>
          <p:spPr>
            <a:xfrm>
              <a:off x="985262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1" name="Google Shape;201;p9"/>
            <p:cNvCxnSpPr/>
            <p:nvPr/>
          </p:nvCxnSpPr>
          <p:spPr>
            <a:xfrm>
              <a:off x="1000149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2" name="Google Shape;202;p9"/>
            <p:cNvCxnSpPr/>
            <p:nvPr/>
          </p:nvCxnSpPr>
          <p:spPr>
            <a:xfrm>
              <a:off x="1015036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3" name="Google Shape;203;p9"/>
            <p:cNvCxnSpPr/>
            <p:nvPr/>
          </p:nvCxnSpPr>
          <p:spPr>
            <a:xfrm>
              <a:off x="1029922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4" name="Google Shape;204;p9"/>
            <p:cNvCxnSpPr/>
            <p:nvPr/>
          </p:nvCxnSpPr>
          <p:spPr>
            <a:xfrm>
              <a:off x="1044809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5" name="Google Shape;205;p9"/>
            <p:cNvCxnSpPr/>
            <p:nvPr/>
          </p:nvCxnSpPr>
          <p:spPr>
            <a:xfrm>
              <a:off x="1059696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6" name="Google Shape;206;p9"/>
            <p:cNvCxnSpPr/>
            <p:nvPr/>
          </p:nvCxnSpPr>
          <p:spPr>
            <a:xfrm>
              <a:off x="1074582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7" name="Google Shape;207;p9"/>
            <p:cNvCxnSpPr/>
            <p:nvPr/>
          </p:nvCxnSpPr>
          <p:spPr>
            <a:xfrm>
              <a:off x="1089469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8" name="Google Shape;208;p9"/>
            <p:cNvCxnSpPr/>
            <p:nvPr/>
          </p:nvCxnSpPr>
          <p:spPr>
            <a:xfrm>
              <a:off x="1104356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09" name="Google Shape;209;p9"/>
            <p:cNvCxnSpPr/>
            <p:nvPr/>
          </p:nvCxnSpPr>
          <p:spPr>
            <a:xfrm>
              <a:off x="1119242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0" name="Google Shape;210;p9"/>
            <p:cNvCxnSpPr/>
            <p:nvPr/>
          </p:nvCxnSpPr>
          <p:spPr>
            <a:xfrm>
              <a:off x="1134129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1" name="Google Shape;211;p9"/>
            <p:cNvCxnSpPr/>
            <p:nvPr/>
          </p:nvCxnSpPr>
          <p:spPr>
            <a:xfrm>
              <a:off x="1149016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2" name="Google Shape;212;p9"/>
            <p:cNvCxnSpPr/>
            <p:nvPr/>
          </p:nvCxnSpPr>
          <p:spPr>
            <a:xfrm>
              <a:off x="1163903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3" name="Google Shape;213;p9"/>
            <p:cNvCxnSpPr/>
            <p:nvPr/>
          </p:nvCxnSpPr>
          <p:spPr>
            <a:xfrm>
              <a:off x="1178789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4" name="Google Shape;214;p9"/>
            <p:cNvCxnSpPr/>
            <p:nvPr/>
          </p:nvCxnSpPr>
          <p:spPr>
            <a:xfrm>
              <a:off x="1193676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5" name="Google Shape;215;p9"/>
            <p:cNvCxnSpPr/>
            <p:nvPr/>
          </p:nvCxnSpPr>
          <p:spPr>
            <a:xfrm>
              <a:off x="1208563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6" name="Google Shape;216;p9"/>
            <p:cNvCxnSpPr/>
            <p:nvPr/>
          </p:nvCxnSpPr>
          <p:spPr>
            <a:xfrm>
              <a:off x="1223449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7" name="Google Shape;217;p9"/>
            <p:cNvCxnSpPr/>
            <p:nvPr/>
          </p:nvCxnSpPr>
          <p:spPr>
            <a:xfrm>
              <a:off x="1238336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8" name="Google Shape;218;p9"/>
            <p:cNvCxnSpPr/>
            <p:nvPr/>
          </p:nvCxnSpPr>
          <p:spPr>
            <a:xfrm>
              <a:off x="1253223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19" name="Google Shape;219;p9"/>
            <p:cNvCxnSpPr/>
            <p:nvPr/>
          </p:nvCxnSpPr>
          <p:spPr>
            <a:xfrm>
              <a:off x="1268109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0" name="Google Shape;220;p9"/>
            <p:cNvCxnSpPr/>
            <p:nvPr/>
          </p:nvCxnSpPr>
          <p:spPr>
            <a:xfrm>
              <a:off x="1282996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1" name="Google Shape;221;p9"/>
            <p:cNvCxnSpPr/>
            <p:nvPr/>
          </p:nvCxnSpPr>
          <p:spPr>
            <a:xfrm>
              <a:off x="1297883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2" name="Google Shape;222;p9"/>
            <p:cNvCxnSpPr/>
            <p:nvPr/>
          </p:nvCxnSpPr>
          <p:spPr>
            <a:xfrm>
              <a:off x="1312770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3" name="Google Shape;223;p9"/>
            <p:cNvCxnSpPr/>
            <p:nvPr/>
          </p:nvCxnSpPr>
          <p:spPr>
            <a:xfrm>
              <a:off x="1327656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4" name="Google Shape;224;p9"/>
            <p:cNvCxnSpPr/>
            <p:nvPr/>
          </p:nvCxnSpPr>
          <p:spPr>
            <a:xfrm>
              <a:off x="134254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5" name="Google Shape;225;p9"/>
            <p:cNvCxnSpPr/>
            <p:nvPr/>
          </p:nvCxnSpPr>
          <p:spPr>
            <a:xfrm>
              <a:off x="135743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6" name="Google Shape;226;p9"/>
            <p:cNvCxnSpPr/>
            <p:nvPr/>
          </p:nvCxnSpPr>
          <p:spPr>
            <a:xfrm>
              <a:off x="137231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7" name="Google Shape;227;p9"/>
            <p:cNvCxnSpPr/>
            <p:nvPr/>
          </p:nvCxnSpPr>
          <p:spPr>
            <a:xfrm>
              <a:off x="1387203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8" name="Google Shape;228;p9"/>
            <p:cNvCxnSpPr/>
            <p:nvPr/>
          </p:nvCxnSpPr>
          <p:spPr>
            <a:xfrm>
              <a:off x="1402090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29" name="Google Shape;229;p9"/>
            <p:cNvCxnSpPr/>
            <p:nvPr/>
          </p:nvCxnSpPr>
          <p:spPr>
            <a:xfrm>
              <a:off x="1416976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0" name="Google Shape;230;p9"/>
            <p:cNvCxnSpPr/>
            <p:nvPr/>
          </p:nvCxnSpPr>
          <p:spPr>
            <a:xfrm>
              <a:off x="1431863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1" name="Google Shape;231;p9"/>
            <p:cNvCxnSpPr/>
            <p:nvPr/>
          </p:nvCxnSpPr>
          <p:spPr>
            <a:xfrm>
              <a:off x="1446750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2" name="Google Shape;232;p9"/>
            <p:cNvCxnSpPr/>
            <p:nvPr/>
          </p:nvCxnSpPr>
          <p:spPr>
            <a:xfrm>
              <a:off x="146163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3" name="Google Shape;233;p9"/>
            <p:cNvCxnSpPr/>
            <p:nvPr/>
          </p:nvCxnSpPr>
          <p:spPr>
            <a:xfrm>
              <a:off x="147652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4" name="Google Shape;234;p9"/>
            <p:cNvCxnSpPr/>
            <p:nvPr/>
          </p:nvCxnSpPr>
          <p:spPr>
            <a:xfrm>
              <a:off x="149141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5" name="Google Shape;235;p9"/>
            <p:cNvCxnSpPr/>
            <p:nvPr/>
          </p:nvCxnSpPr>
          <p:spPr>
            <a:xfrm>
              <a:off x="1506297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6" name="Google Shape;236;p9"/>
            <p:cNvCxnSpPr/>
            <p:nvPr/>
          </p:nvCxnSpPr>
          <p:spPr>
            <a:xfrm>
              <a:off x="1521183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7" name="Google Shape;237;p9"/>
            <p:cNvCxnSpPr/>
            <p:nvPr/>
          </p:nvCxnSpPr>
          <p:spPr>
            <a:xfrm>
              <a:off x="1536070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8" name="Google Shape;238;p9"/>
            <p:cNvCxnSpPr/>
            <p:nvPr/>
          </p:nvCxnSpPr>
          <p:spPr>
            <a:xfrm>
              <a:off x="1550957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39" name="Google Shape;239;p9"/>
            <p:cNvCxnSpPr/>
            <p:nvPr/>
          </p:nvCxnSpPr>
          <p:spPr>
            <a:xfrm>
              <a:off x="1565843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0" name="Google Shape;240;p9"/>
            <p:cNvCxnSpPr/>
            <p:nvPr/>
          </p:nvCxnSpPr>
          <p:spPr>
            <a:xfrm>
              <a:off x="158073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1" name="Google Shape;241;p9"/>
            <p:cNvCxnSpPr/>
            <p:nvPr/>
          </p:nvCxnSpPr>
          <p:spPr>
            <a:xfrm>
              <a:off x="159561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2" name="Google Shape;242;p9"/>
            <p:cNvCxnSpPr/>
            <p:nvPr/>
          </p:nvCxnSpPr>
          <p:spPr>
            <a:xfrm>
              <a:off x="161050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3" name="Google Shape;243;p9"/>
            <p:cNvCxnSpPr/>
            <p:nvPr/>
          </p:nvCxnSpPr>
          <p:spPr>
            <a:xfrm>
              <a:off x="16253906"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4" name="Google Shape;244;p9"/>
            <p:cNvCxnSpPr/>
            <p:nvPr/>
          </p:nvCxnSpPr>
          <p:spPr>
            <a:xfrm>
              <a:off x="1640277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5" name="Google Shape;245;p9"/>
            <p:cNvCxnSpPr/>
            <p:nvPr/>
          </p:nvCxnSpPr>
          <p:spPr>
            <a:xfrm>
              <a:off x="1655164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6" name="Google Shape;246;p9"/>
            <p:cNvCxnSpPr/>
            <p:nvPr/>
          </p:nvCxnSpPr>
          <p:spPr>
            <a:xfrm>
              <a:off x="1670050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7" name="Google Shape;247;p9"/>
            <p:cNvCxnSpPr/>
            <p:nvPr/>
          </p:nvCxnSpPr>
          <p:spPr>
            <a:xfrm>
              <a:off x="1684937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8" name="Google Shape;248;p9"/>
            <p:cNvCxnSpPr/>
            <p:nvPr/>
          </p:nvCxnSpPr>
          <p:spPr>
            <a:xfrm>
              <a:off x="16998242"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49" name="Google Shape;249;p9"/>
            <p:cNvCxnSpPr/>
            <p:nvPr/>
          </p:nvCxnSpPr>
          <p:spPr>
            <a:xfrm>
              <a:off x="171471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0" name="Google Shape;250;p9"/>
            <p:cNvCxnSpPr/>
            <p:nvPr/>
          </p:nvCxnSpPr>
          <p:spPr>
            <a:xfrm>
              <a:off x="172959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1" name="Google Shape;251;p9"/>
            <p:cNvCxnSpPr/>
            <p:nvPr/>
          </p:nvCxnSpPr>
          <p:spPr>
            <a:xfrm>
              <a:off x="174448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2" name="Google Shape;252;p9"/>
            <p:cNvCxnSpPr/>
            <p:nvPr/>
          </p:nvCxnSpPr>
          <p:spPr>
            <a:xfrm>
              <a:off x="17593709"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3" name="Google Shape;253;p9"/>
            <p:cNvCxnSpPr/>
            <p:nvPr/>
          </p:nvCxnSpPr>
          <p:spPr>
            <a:xfrm>
              <a:off x="17742577"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4" name="Google Shape;254;p9"/>
            <p:cNvCxnSpPr/>
            <p:nvPr/>
          </p:nvCxnSpPr>
          <p:spPr>
            <a:xfrm>
              <a:off x="17891444"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5" name="Google Shape;255;p9"/>
            <p:cNvCxnSpPr/>
            <p:nvPr/>
          </p:nvCxnSpPr>
          <p:spPr>
            <a:xfrm>
              <a:off x="18040311"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6" name="Google Shape;256;p9"/>
            <p:cNvCxnSpPr/>
            <p:nvPr/>
          </p:nvCxnSpPr>
          <p:spPr>
            <a:xfrm>
              <a:off x="18189178"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7" name="Google Shape;257;p9"/>
            <p:cNvCxnSpPr/>
            <p:nvPr/>
          </p:nvCxnSpPr>
          <p:spPr>
            <a:xfrm>
              <a:off x="183380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8" name="Google Shape;258;p9"/>
            <p:cNvCxnSpPr/>
            <p:nvPr/>
          </p:nvCxnSpPr>
          <p:spPr>
            <a:xfrm>
              <a:off x="18486913"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59" name="Google Shape;259;p9"/>
            <p:cNvCxnSpPr/>
            <p:nvPr/>
          </p:nvCxnSpPr>
          <p:spPr>
            <a:xfrm>
              <a:off x="18635780"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60" name="Google Shape;260;p9"/>
            <p:cNvCxnSpPr/>
            <p:nvPr/>
          </p:nvCxnSpPr>
          <p:spPr>
            <a:xfrm>
              <a:off x="18784645" y="275867"/>
              <a:ext cx="0" cy="567843"/>
            </a:xfrm>
            <a:prstGeom prst="straightConnector1">
              <a:avLst/>
            </a:prstGeom>
            <a:noFill/>
            <a:ln w="12700" cap="flat" cmpd="sng">
              <a:solidFill>
                <a:schemeClr val="lt1"/>
              </a:solidFill>
              <a:prstDash val="solid"/>
              <a:round/>
              <a:headEnd type="none" w="sm" len="sm"/>
              <a:tailEnd type="none" w="sm" len="sm"/>
            </a:ln>
          </p:spPr>
        </p:cxnSp>
        <p:cxnSp>
          <p:nvCxnSpPr>
            <p:cNvPr id="261" name="Google Shape;261;p9"/>
            <p:cNvCxnSpPr/>
            <p:nvPr/>
          </p:nvCxnSpPr>
          <p:spPr>
            <a:xfrm>
              <a:off x="18933463" y="275867"/>
              <a:ext cx="0" cy="567843"/>
            </a:xfrm>
            <a:prstGeom prst="straightConnector1">
              <a:avLst/>
            </a:prstGeom>
            <a:noFill/>
            <a:ln w="12700" cap="flat" cmpd="sng">
              <a:solidFill>
                <a:schemeClr val="lt1"/>
              </a:solidFill>
              <a:prstDash val="solid"/>
              <a:round/>
              <a:headEnd type="none" w="sm" len="sm"/>
              <a:tailEnd type="none" w="sm" len="sm"/>
            </a:ln>
          </p:spPr>
        </p:cxnSp>
      </p:grpSp>
      <p:pic>
        <p:nvPicPr>
          <p:cNvPr id="262" name="Google Shape;262;p9" descr="Y:\IMMAGINE _COORDINATA_2014\PPT\modello1\loghi_PNG\03_Polimi_logotipo_bandiera-1riga.png"/>
          <p:cNvPicPr preferRelativeResize="0"/>
          <p:nvPr/>
        </p:nvPicPr>
        <p:blipFill rotWithShape="1">
          <a:blip r:embed="rId2">
            <a:alphaModFix/>
          </a:blip>
          <a:srcRect/>
          <a:stretch/>
        </p:blipFill>
        <p:spPr>
          <a:xfrm>
            <a:off x="6094898" y="6346378"/>
            <a:ext cx="2780124" cy="289381"/>
          </a:xfrm>
          <a:prstGeom prst="rect">
            <a:avLst/>
          </a:prstGeom>
          <a:noFill/>
          <a:ln>
            <a:noFill/>
          </a:ln>
        </p:spPr>
      </p:pic>
    </p:spTree>
    <p:extLst>
      <p:ext uri="{BB962C8B-B14F-4D97-AF65-F5344CB8AC3E}">
        <p14:creationId xmlns:p14="http://schemas.microsoft.com/office/powerpoint/2010/main" val="15282792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Intestazione sezione" type="secHead">
  <p:cSld name="Intestazione sezione">
    <p:spTree>
      <p:nvGrpSpPr>
        <p:cNvPr id="1" name="Shape 263"/>
        <p:cNvGrpSpPr/>
        <p:nvPr/>
      </p:nvGrpSpPr>
      <p:grpSpPr>
        <a:xfrm>
          <a:off x="0" y="0"/>
          <a:ext cx="0" cy="0"/>
          <a:chOff x="0" y="0"/>
          <a:chExt cx="0" cy="0"/>
        </a:xfrm>
      </p:grpSpPr>
      <p:sp>
        <p:nvSpPr>
          <p:cNvPr id="264" name="Google Shape;264;p10"/>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4000"/>
              <a:buFont typeface="Arial"/>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5" name="Google Shape;265;p10"/>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266" name="Google Shape;266;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7" name="Google Shape;267;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8" name="Google Shape;268;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1600772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uto 2" type="twoObj">
  <p:cSld name="Contenuto 2">
    <p:spTree>
      <p:nvGrpSpPr>
        <p:cNvPr id="1" name="Shape 269"/>
        <p:cNvGrpSpPr/>
        <p:nvPr/>
      </p:nvGrpSpPr>
      <p:grpSpPr>
        <a:xfrm>
          <a:off x="0" y="0"/>
          <a:ext cx="0" cy="0"/>
          <a:chOff x="0" y="0"/>
          <a:chExt cx="0" cy="0"/>
        </a:xfrm>
      </p:grpSpPr>
      <p:sp>
        <p:nvSpPr>
          <p:cNvPr id="270" name="Google Shape;270;p11"/>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1" name="Google Shape;271;p11"/>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228600" algn="l">
              <a:spcBef>
                <a:spcPts val="560"/>
              </a:spcBef>
              <a:spcAft>
                <a:spcPts val="0"/>
              </a:spcAft>
              <a:buClr>
                <a:schemeClr val="dk1"/>
              </a:buClr>
              <a:buSzPts val="2800"/>
              <a:buNone/>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72" name="Google Shape;272;p11"/>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228600" algn="l">
              <a:spcBef>
                <a:spcPts val="560"/>
              </a:spcBef>
              <a:spcAft>
                <a:spcPts val="0"/>
              </a:spcAft>
              <a:buClr>
                <a:schemeClr val="dk1"/>
              </a:buClr>
              <a:buSzPts val="2800"/>
              <a:buNone/>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73" name="Google Shape;273;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4" name="Google Shape;274;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5" name="Google Shape;275;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42886834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fronto" type="twoTxTwoObj">
  <p:cSld name="Confronto">
    <p:spTree>
      <p:nvGrpSpPr>
        <p:cNvPr id="1" name="Shape 276"/>
        <p:cNvGrpSpPr/>
        <p:nvPr/>
      </p:nvGrpSpPr>
      <p:grpSpPr>
        <a:xfrm>
          <a:off x="0" y="0"/>
          <a:ext cx="0" cy="0"/>
          <a:chOff x="0" y="0"/>
          <a:chExt cx="0" cy="0"/>
        </a:xfrm>
      </p:grpSpPr>
      <p:sp>
        <p:nvSpPr>
          <p:cNvPr id="277" name="Google Shape;277;p12"/>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22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8" name="Google Shape;278;p12"/>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279" name="Google Shape;279;p12"/>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228600" algn="l">
              <a:spcBef>
                <a:spcPts val="480"/>
              </a:spcBef>
              <a:spcAft>
                <a:spcPts val="0"/>
              </a:spcAft>
              <a:buClr>
                <a:schemeClr val="dk1"/>
              </a:buClr>
              <a:buSzPts val="2400"/>
              <a:buNone/>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280" name="Google Shape;280;p12"/>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281" name="Google Shape;281;p12"/>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228600" algn="l">
              <a:spcBef>
                <a:spcPts val="480"/>
              </a:spcBef>
              <a:spcAft>
                <a:spcPts val="0"/>
              </a:spcAft>
              <a:buClr>
                <a:schemeClr val="dk1"/>
              </a:buClr>
              <a:buSzPts val="2400"/>
              <a:buNone/>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282" name="Google Shape;282;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3" name="Google Shape;283;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4" name="Google Shape;284;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3289231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idx="1"/>
          </p:nvPr>
        </p:nvSpPr>
        <p:spPr>
          <a:xfrm>
            <a:off x="457200" y="1600200"/>
            <a:ext cx="8323726" cy="4525963"/>
          </a:xfrm>
        </p:spPr>
        <p:txBody>
          <a:bodyPr/>
          <a:lstStyle/>
          <a:p>
            <a:pPr lvl="0"/>
            <a:r>
              <a:rPr lang="it-IT" dirty="0" smtClean="0"/>
              <a:t>Fare clic per modificare stili del testo dello schema</a:t>
            </a:r>
          </a:p>
          <a:p>
            <a:pPr lvl="1"/>
            <a:r>
              <a:rPr lang="it-IT" dirty="0" smtClean="0"/>
              <a:t>Secondo livello</a:t>
            </a:r>
          </a:p>
          <a:p>
            <a:pPr lvl="2"/>
            <a:r>
              <a:rPr lang="it-IT" dirty="0" smtClean="0"/>
              <a:t>Terzo livello</a:t>
            </a:r>
          </a:p>
          <a:p>
            <a:pPr lvl="3"/>
            <a:r>
              <a:rPr lang="it-IT" dirty="0" smtClean="0"/>
              <a:t>Quarto livello</a:t>
            </a:r>
          </a:p>
          <a:p>
            <a:pPr lvl="4"/>
            <a:r>
              <a:rPr lang="it-IT" dirty="0" smtClean="0"/>
              <a:t>Quinto livello</a:t>
            </a:r>
            <a:endParaRPr lang="it-IT" dirty="0"/>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157778" y="6363505"/>
            <a:ext cx="3038011" cy="276999"/>
          </a:xfrm>
          <a:prstGeom prst="rect">
            <a:avLst/>
          </a:prstGeom>
          <a:noFill/>
        </p:spPr>
        <p:txBody>
          <a:bodyPr wrap="none" rtlCol="0">
            <a:spAutoFit/>
          </a:bodyPr>
          <a:lstStyle/>
          <a:p>
            <a:r>
              <a:rPr lang="it-IT" sz="1200" b="1" dirty="0" smtClean="0">
                <a:solidFill>
                  <a:srgbClr val="FFFFFF"/>
                </a:solidFill>
                <a:latin typeface="Arial"/>
                <a:cs typeface="Arial"/>
              </a:rPr>
              <a:t>Nome_Laureando1, Nome_Laureando2</a:t>
            </a:r>
            <a:endParaRPr lang="it-IT" sz="1200" b="1" dirty="0">
              <a:solidFill>
                <a:srgbClr val="FFFFFF"/>
              </a:solidFill>
              <a:latin typeface="Arial"/>
              <a:cs typeface="Arial"/>
            </a:endParaRPr>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olo titolo" type="titleOnly">
  <p:cSld name="Solo titolo">
    <p:spTree>
      <p:nvGrpSpPr>
        <p:cNvPr id="1" name="Shape 285"/>
        <p:cNvGrpSpPr/>
        <p:nvPr/>
      </p:nvGrpSpPr>
      <p:grpSpPr>
        <a:xfrm>
          <a:off x="0" y="0"/>
          <a:ext cx="0" cy="0"/>
          <a:chOff x="0" y="0"/>
          <a:chExt cx="0" cy="0"/>
        </a:xfrm>
      </p:grpSpPr>
      <p:sp>
        <p:nvSpPr>
          <p:cNvPr id="286" name="Google Shape;286;p13"/>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7" name="Google Shape;287;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8" name="Google Shape;288;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9" name="Google Shape;289;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36132681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uoto" type="blank">
  <p:cSld name="Vuoto">
    <p:spTree>
      <p:nvGrpSpPr>
        <p:cNvPr id="1" name="Shape 290"/>
        <p:cNvGrpSpPr/>
        <p:nvPr/>
      </p:nvGrpSpPr>
      <p:grpSpPr>
        <a:xfrm>
          <a:off x="0" y="0"/>
          <a:ext cx="0" cy="0"/>
          <a:chOff x="0" y="0"/>
          <a:chExt cx="0" cy="0"/>
        </a:xfrm>
      </p:grpSpPr>
      <p:sp>
        <p:nvSpPr>
          <p:cNvPr id="291" name="Google Shape;291;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2" name="Google Shape;292;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3" name="Google Shape;293;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8067421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ntenuto con didascalia" type="objTx">
  <p:cSld name="Contenuto con didascalia">
    <p:spTree>
      <p:nvGrpSpPr>
        <p:cNvPr id="1" name="Shape 294"/>
        <p:cNvGrpSpPr/>
        <p:nvPr/>
      </p:nvGrpSpPr>
      <p:grpSpPr>
        <a:xfrm>
          <a:off x="0" y="0"/>
          <a:ext cx="0" cy="0"/>
          <a:chOff x="0" y="0"/>
          <a:chExt cx="0" cy="0"/>
        </a:xfrm>
      </p:grpSpPr>
      <p:sp>
        <p:nvSpPr>
          <p:cNvPr id="295" name="Google Shape;295;p15"/>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000"/>
              <a:buFont typeface="Arial"/>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6" name="Google Shape;296;p15"/>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228600" algn="l">
              <a:spcBef>
                <a:spcPts val="640"/>
              </a:spcBef>
              <a:spcAft>
                <a:spcPts val="0"/>
              </a:spcAft>
              <a:buClr>
                <a:schemeClr val="dk1"/>
              </a:buClr>
              <a:buSzPts val="3200"/>
              <a:buNone/>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297" name="Google Shape;297;p15"/>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298" name="Google Shape;298;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9" name="Google Shape;299;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0" name="Google Shape;300;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29666561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Immagine con didascalia" type="picTx">
  <p:cSld name="Immagine con didascalia">
    <p:spTree>
      <p:nvGrpSpPr>
        <p:cNvPr id="1" name="Shape 301"/>
        <p:cNvGrpSpPr/>
        <p:nvPr/>
      </p:nvGrpSpPr>
      <p:grpSpPr>
        <a:xfrm>
          <a:off x="0" y="0"/>
          <a:ext cx="0" cy="0"/>
          <a:chOff x="0" y="0"/>
          <a:chExt cx="0" cy="0"/>
        </a:xfrm>
      </p:grpSpPr>
      <p:sp>
        <p:nvSpPr>
          <p:cNvPr id="302" name="Google Shape;302;p16"/>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000"/>
              <a:buFont typeface="Arial"/>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3" name="Google Shape;303;p16"/>
          <p:cNvSpPr>
            <a:spLocks noGrp="1"/>
          </p:cNvSpPr>
          <p:nvPr>
            <p:ph type="pic" idx="2"/>
          </p:nvPr>
        </p:nvSpPr>
        <p:spPr>
          <a:xfrm>
            <a:off x="1792288" y="612775"/>
            <a:ext cx="5486400" cy="4114800"/>
          </a:xfrm>
          <a:prstGeom prst="rect">
            <a:avLst/>
          </a:prstGeom>
          <a:noFill/>
          <a:ln>
            <a:noFill/>
          </a:ln>
        </p:spPr>
      </p:sp>
      <p:sp>
        <p:nvSpPr>
          <p:cNvPr id="304" name="Google Shape;304;p16"/>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305" name="Google Shape;305;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6" name="Google Shape;306;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7" name="Google Shape;307;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5287865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olo e testo verticale" type="vertTx">
  <p:cSld name="Titolo e testo verticale">
    <p:spTree>
      <p:nvGrpSpPr>
        <p:cNvPr id="1" name="Shape 308"/>
        <p:cNvGrpSpPr/>
        <p:nvPr/>
      </p:nvGrpSpPr>
      <p:grpSpPr>
        <a:xfrm>
          <a:off x="0" y="0"/>
          <a:ext cx="0" cy="0"/>
          <a:chOff x="0" y="0"/>
          <a:chExt cx="0" cy="0"/>
        </a:xfrm>
      </p:grpSpPr>
      <p:sp>
        <p:nvSpPr>
          <p:cNvPr id="309" name="Google Shape;309;p17"/>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0" name="Google Shape;310;p17"/>
          <p:cNvSpPr txBox="1">
            <a:spLocks noGrp="1"/>
          </p:cNvSpPr>
          <p:nvPr>
            <p:ph type="body" idx="1"/>
          </p:nvPr>
        </p:nvSpPr>
        <p:spPr>
          <a:xfrm rot="5400000">
            <a:off x="2265945" y="-208544"/>
            <a:ext cx="4525963" cy="8143452"/>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Clr>
                <a:schemeClr val="dk1"/>
              </a:buClr>
              <a:buSzPts val="1800"/>
              <a:buNone/>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11" name="Google Shape;31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2" name="Google Shape;31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3" name="Google Shape;31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15162218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olo verticale e testo" type="vertTitleAndTx">
  <p:cSld name="Titolo verticale e testo">
    <p:spTree>
      <p:nvGrpSpPr>
        <p:cNvPr id="1" name="Shape 314"/>
        <p:cNvGrpSpPr/>
        <p:nvPr/>
      </p:nvGrpSpPr>
      <p:grpSpPr>
        <a:xfrm>
          <a:off x="0" y="0"/>
          <a:ext cx="0" cy="0"/>
          <a:chOff x="0" y="0"/>
          <a:chExt cx="0" cy="0"/>
        </a:xfrm>
      </p:grpSpPr>
      <p:sp>
        <p:nvSpPr>
          <p:cNvPr id="315" name="Google Shape;315;p18"/>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6" name="Google Shape;316;p18"/>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Clr>
                <a:schemeClr val="dk1"/>
              </a:buClr>
              <a:buSzPts val="1800"/>
              <a:buNone/>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17" name="Google Shape;317;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8" name="Google Shape;318;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9" name="Google Shape;319;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it-IT"/>
              <a:t>‹#›</a:t>
            </a:fld>
            <a:endParaRPr/>
          </a:p>
        </p:txBody>
      </p:sp>
    </p:spTree>
    <p:extLst>
      <p:ext uri="{BB962C8B-B14F-4D97-AF65-F5344CB8AC3E}">
        <p14:creationId xmlns:p14="http://schemas.microsoft.com/office/powerpoint/2010/main" val="4033930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smtClean="0"/>
              <a:t>Fare clic per modificare lo stile del titolo</a:t>
            </a:r>
            <a:endParaRPr lang="it-IT"/>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14/04/2022</a:t>
            </a:fld>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endParaRPr lang="it-IT"/>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9619221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14/04/2022</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30600608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smtClean="0"/>
              <a:t>Fare clic per modificare lo stile del titolo</a:t>
            </a:r>
            <a:endParaRPr lang="it-IT"/>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7" name="Segnaposto data 6"/>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14/04/2022</a:t>
            </a:fld>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endParaRPr lang="it-IT"/>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84095329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data 2"/>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14/04/2022</a:t>
            </a:fld>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endParaRPr lang="it-IT"/>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14/04/2022</a:t>
            </a:fld>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endParaRPr lang="it-IT"/>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smtClean="0"/>
              <a:t>Fare clic per modificare lo stile del titolo</a:t>
            </a:r>
            <a:endParaRPr lang="it-IT"/>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14/04/2022</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smtClean="0"/>
              <a:t>Fare clic per modificare lo stile del titolo</a:t>
            </a:r>
            <a:endParaRPr lang="it-IT"/>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smtClean="0"/>
              <a:t>Fare clic sull'icona per inserire un'immagine</a:t>
            </a:r>
            <a:endParaRPr lang="it-IT"/>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fld id="{B96E2279-029F-964F-A5B1-8676BDA67CCA}" type="datetimeFigureOut">
              <a:rPr lang="it-IT" smtClean="0"/>
              <a:t>14/04/2022</a:t>
            </a:fld>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smtClean="0"/>
              <a:t>Fare clic per modificare stile</a:t>
            </a:r>
            <a:endParaRPr lang="it-IT" dirty="0"/>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smtClean="0"/>
              <a:t>Fare clic per modificare gli stili del testo dello schema</a:t>
            </a:r>
          </a:p>
          <a:p>
            <a:pPr lvl="1"/>
            <a:r>
              <a:rPr lang="it-IT" dirty="0" smtClean="0"/>
              <a:t>Secondo livello</a:t>
            </a:r>
          </a:p>
          <a:p>
            <a:pPr lvl="2"/>
            <a:r>
              <a:rPr lang="it-IT" dirty="0" smtClean="0"/>
              <a:t>Terzo livello</a:t>
            </a:r>
          </a:p>
          <a:p>
            <a:pPr lvl="3"/>
            <a:r>
              <a:rPr lang="it-IT" dirty="0" smtClean="0"/>
              <a:t>Quarto livello</a:t>
            </a:r>
          </a:p>
          <a:p>
            <a:pPr lvl="4"/>
            <a:r>
              <a:rPr lang="it-IT" dirty="0" smtClean="0"/>
              <a:t>Quinto livello</a:t>
            </a:r>
            <a:endParaRPr lang="it-IT" dirty="0"/>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iming>
    <p:tnLst>
      <p:par>
        <p:cTn id="1" dur="indefinite" restart="never" nodeType="tmRoot"/>
      </p:par>
    </p:tnLst>
  </p:timing>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5"/>
          <p:cNvSpPr txBox="1">
            <a:spLocks noGrp="1"/>
          </p:cNvSpPr>
          <p:nvPr>
            <p:ph type="title"/>
          </p:nvPr>
        </p:nvSpPr>
        <p:spPr>
          <a:xfrm>
            <a:off x="288521" y="139166"/>
            <a:ext cx="8581043" cy="840400"/>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chemeClr val="lt1"/>
              </a:buClr>
              <a:buSzPts val="2200"/>
              <a:buFont typeface="Arial"/>
              <a:buNone/>
              <a:defRPr sz="22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5"/>
          <p:cNvSpPr txBox="1">
            <a:spLocks noGrp="1"/>
          </p:cNvSpPr>
          <p:nvPr>
            <p:ph type="body" idx="1"/>
          </p:nvPr>
        </p:nvSpPr>
        <p:spPr>
          <a:xfrm>
            <a:off x="457200" y="1600200"/>
            <a:ext cx="8143452" cy="4525963"/>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440"/>
              </a:spcBef>
              <a:spcAft>
                <a:spcPts val="0"/>
              </a:spcAft>
              <a:buClr>
                <a:schemeClr val="dk1"/>
              </a:buClr>
              <a:buSzPts val="2200"/>
              <a:buFont typeface="Noto Sans Symbols"/>
              <a:buNone/>
              <a:defRPr sz="22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2pPr>
            <a:lvl3pPr marL="1371600" marR="0" lvl="2" indent="-368300" algn="l" rtl="0">
              <a:spcBef>
                <a:spcPts val="44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3pPr>
            <a:lvl4pPr marL="1828800" marR="0" lvl="3" indent="-368300" algn="l" rtl="0">
              <a:spcBef>
                <a:spcPts val="44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4pPr>
            <a:lvl5pPr marL="2286000" marR="0" lvl="4" indent="-368300" algn="l" rtl="0">
              <a:spcBef>
                <a:spcPts val="440"/>
              </a:spcBef>
              <a:spcAft>
                <a:spcPts val="0"/>
              </a:spcAft>
              <a:buClr>
                <a:schemeClr val="dk1"/>
              </a:buClr>
              <a:buSzPts val="2200"/>
              <a:buFont typeface="Arial"/>
              <a:buChar char="»"/>
              <a:defRPr sz="22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655908920"/>
      </p:ext>
    </p:extLst>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6.xml"/><Relationship Id="rId1" Type="http://schemas.openxmlformats.org/officeDocument/2006/relationships/vmlDrawing" Target="../drawings/vmlDrawing1.vml"/><Relationship Id="rId5" Type="http://schemas.openxmlformats.org/officeDocument/2006/relationships/image" Target="../media/image9.emf"/><Relationship Id="rId4" Type="http://schemas.openxmlformats.org/officeDocument/2006/relationships/oleObject" Target="../embeddings/oleObject1.bin"/></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6.xml"/><Relationship Id="rId1" Type="http://schemas.openxmlformats.org/officeDocument/2006/relationships/vmlDrawing" Target="../drawings/vmlDrawing2.vml"/><Relationship Id="rId5" Type="http://schemas.openxmlformats.org/officeDocument/2006/relationships/image" Target="../media/image14.emf"/><Relationship Id="rId4" Type="http://schemas.openxmlformats.org/officeDocument/2006/relationships/oleObject" Target="../embeddings/oleObject2.bin"/></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16.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16.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smtClean="0"/>
              <a:t>Titolo presentazione</a:t>
            </a:r>
            <a:br>
              <a:rPr lang="it-IT" sz="2800" dirty="0" smtClean="0"/>
            </a:br>
            <a:r>
              <a:rPr lang="it-IT" sz="2800" dirty="0" smtClean="0"/>
              <a:t>sottotitolo</a:t>
            </a:r>
            <a:endParaRPr lang="it-IT" sz="2800" dirty="0"/>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smtClean="0">
                <a:solidFill>
                  <a:schemeClr val="bg1"/>
                </a:solidFill>
              </a:rPr>
              <a:t>Milano, XX mese 20XX</a:t>
            </a:r>
            <a:endParaRPr lang="it-IT" b="1" dirty="0">
              <a:solidFill>
                <a:schemeClr val="bg1"/>
              </a:solidFill>
            </a:endParaRP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996351"/>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3" name="Sottotitolo 2"/>
          <p:cNvSpPr txBox="1">
            <a:spLocks/>
          </p:cNvSpPr>
          <p:nvPr/>
        </p:nvSpPr>
        <p:spPr>
          <a:xfrm>
            <a:off x="350772" y="6180441"/>
            <a:ext cx="8076154" cy="825500"/>
          </a:xfrm>
          <a:prstGeom prst="rect">
            <a:avLst/>
          </a:prstGeom>
        </p:spPr>
        <p:txBody>
          <a:bodyPr/>
          <a:lstStyle>
            <a:lvl1pPr marL="0" indent="0" algn="l" defTabSz="457200" rtl="0" eaLnBrk="1" latinLnBrk="0" hangingPunct="1">
              <a:spcBef>
                <a:spcPct val="20000"/>
              </a:spcBef>
              <a:buFont typeface="Wingdings" charset="2"/>
              <a:buNone/>
              <a:defRPr sz="2200" kern="1200">
                <a:solidFill>
                  <a:schemeClr val="tx1">
                    <a:tint val="75000"/>
                  </a:schemeClr>
                </a:solidFill>
                <a:latin typeface="Arial"/>
                <a:ea typeface="+mn-ea"/>
                <a:cs typeface="Arial"/>
              </a:defRPr>
            </a:lvl1pPr>
            <a:lvl2pPr marL="4572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2pPr>
            <a:lvl3pPr marL="9144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3pPr>
            <a:lvl4pPr marL="13716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4pPr>
            <a:lvl5pPr marL="1828800" indent="0" algn="ctr" defTabSz="457200" rtl="0" eaLnBrk="1" latinLnBrk="0" hangingPunct="1">
              <a:spcBef>
                <a:spcPct val="20000"/>
              </a:spcBef>
              <a:buFont typeface="Arial"/>
              <a:buNone/>
              <a:defRPr sz="2200" kern="1200">
                <a:solidFill>
                  <a:schemeClr val="tx1">
                    <a:tint val="75000"/>
                  </a:schemeClr>
                </a:solidFill>
                <a:latin typeface="Arial"/>
                <a:ea typeface="+mn-ea"/>
                <a:cs typeface="Arial"/>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spcBef>
                <a:spcPts val="600"/>
              </a:spcBef>
            </a:pPr>
            <a:r>
              <a:rPr lang="it-IT" sz="2000" dirty="0" smtClean="0">
                <a:solidFill>
                  <a:schemeClr val="bg1"/>
                </a:solidFill>
              </a:rPr>
              <a:t>Advisor: Prof. Giovanna Venuti</a:t>
            </a:r>
            <a:r>
              <a:rPr lang="it-IT" sz="2000" dirty="0">
                <a:solidFill>
                  <a:schemeClr val="bg1"/>
                </a:solidFill>
              </a:rPr>
              <a:t/>
            </a:r>
            <a:br>
              <a:rPr lang="it-IT" sz="2000" dirty="0">
                <a:solidFill>
                  <a:schemeClr val="bg1"/>
                </a:solidFill>
              </a:rPr>
            </a:br>
            <a:r>
              <a:rPr lang="it-IT" sz="2000" dirty="0" smtClean="0">
                <a:solidFill>
                  <a:schemeClr val="bg1"/>
                </a:solidFill>
              </a:rPr>
              <a:t>Co-Advisor: </a:t>
            </a:r>
            <a:r>
              <a:rPr lang="it-IT" sz="2000" dirty="0">
                <a:solidFill>
                  <a:schemeClr val="bg1"/>
                </a:solidFill>
              </a:rPr>
              <a:t>Andrea Gatti</a:t>
            </a:r>
          </a:p>
        </p:txBody>
      </p:sp>
      <p:sp>
        <p:nvSpPr>
          <p:cNvPr id="134" name="Titolo 1"/>
          <p:cNvSpPr txBox="1">
            <a:spLocks/>
          </p:cNvSpPr>
          <p:nvPr/>
        </p:nvSpPr>
        <p:spPr>
          <a:xfrm>
            <a:off x="351761" y="4178300"/>
            <a:ext cx="8071698" cy="1985955"/>
          </a:xfrm>
          <a:prstGeom prst="rect">
            <a:avLst/>
          </a:prstGeom>
        </p:spPr>
        <p:txBody>
          <a:bodyPr>
            <a:normAutofit fontScale="70000" lnSpcReduction="20000"/>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pPr>
              <a:spcAft>
                <a:spcPts val="600"/>
              </a:spcAft>
            </a:pPr>
            <a:r>
              <a:rPr lang="en-GB" dirty="0"/>
              <a:t>ADDITION OF METEOROLOGICAL INFORMATION TO </a:t>
            </a:r>
            <a:r>
              <a:rPr lang="en-GB" dirty="0" smtClean="0"/>
              <a:t>GNSS </a:t>
            </a:r>
            <a:r>
              <a:rPr lang="en-GB" dirty="0"/>
              <a:t>DATA PROCESSING </a:t>
            </a:r>
            <a:r>
              <a:rPr lang="en-GB" dirty="0" smtClean="0"/>
              <a:t>SOFTWARE</a:t>
            </a:r>
          </a:p>
          <a:p>
            <a:pPr>
              <a:spcAft>
                <a:spcPts val="600"/>
              </a:spcAft>
            </a:pPr>
            <a:r>
              <a:rPr lang="en-GB" b="0" dirty="0" smtClean="0"/>
              <a:t>(Master </a:t>
            </a:r>
            <a:r>
              <a:rPr lang="en-GB" b="0" dirty="0"/>
              <a:t>of Science </a:t>
            </a:r>
            <a:r>
              <a:rPr lang="en-GB" b="0" dirty="0" smtClean="0"/>
              <a:t>in </a:t>
            </a:r>
            <a:r>
              <a:rPr lang="en-GB" b="0" dirty="0"/>
              <a:t>Geoinformatics </a:t>
            </a:r>
            <a:r>
              <a:rPr lang="en-GB" b="0" dirty="0" smtClean="0"/>
              <a:t>Engineering)</a:t>
            </a:r>
            <a:endParaRPr lang="en-GB" dirty="0"/>
          </a:p>
          <a:p>
            <a:pPr>
              <a:spcAft>
                <a:spcPts val="600"/>
              </a:spcAft>
            </a:pPr>
            <a:endParaRPr lang="en-GB" sz="2200" dirty="0" smtClean="0"/>
          </a:p>
          <a:p>
            <a:pPr>
              <a:spcAft>
                <a:spcPts val="600"/>
              </a:spcAft>
            </a:pPr>
            <a:r>
              <a:rPr lang="it-IT" sz="2200" dirty="0" smtClean="0"/>
              <a:t>Felix  Enyimah Toffah - 936545</a:t>
            </a:r>
            <a:endParaRPr lang="it-IT" sz="2200" dirty="0"/>
          </a:p>
        </p:txBody>
      </p:sp>
    </p:spTree>
    <p:extLst>
      <p:ext uri="{BB962C8B-B14F-4D97-AF65-F5344CB8AC3E}">
        <p14:creationId xmlns:p14="http://schemas.microsoft.com/office/powerpoint/2010/main" val="17511125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smtClean="0"/>
              <a:t>Events affecting GNSS estimates</a:t>
            </a:r>
            <a:endParaRPr sz="2500" dirty="0"/>
          </a:p>
        </p:txBody>
      </p:sp>
      <p:sp>
        <p:nvSpPr>
          <p:cNvPr id="457" name="Google Shape;457;p4"/>
          <p:cNvSpPr txBox="1">
            <a:spLocks noGrp="1"/>
          </p:cNvSpPr>
          <p:nvPr>
            <p:ph type="body" idx="1"/>
          </p:nvPr>
        </p:nvSpPr>
        <p:spPr>
          <a:xfrm>
            <a:off x="177850" y="1364106"/>
            <a:ext cx="8860550" cy="4631960"/>
          </a:xfrm>
          <a:prstGeom prst="rect">
            <a:avLst/>
          </a:prstGeom>
          <a:noFill/>
          <a:ln>
            <a:noFill/>
          </a:ln>
        </p:spPr>
        <p:txBody>
          <a:bodyPr spcFirstLastPara="1" wrap="square" lIns="91425" tIns="45700" rIns="91425" bIns="45700" anchor="t" anchorCtr="0">
            <a:normAutofit/>
          </a:bodyPr>
          <a:lstStyle/>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I</a:t>
            </a:r>
            <a:r>
              <a:rPr lang="en-GB" b="1" kern="1200" dirty="0" smtClean="0">
                <a:solidFill>
                  <a:srgbClr val="003F6E"/>
                </a:solidFill>
                <a:ea typeface="+mn-ea"/>
              </a:rPr>
              <a:t>t </a:t>
            </a:r>
            <a:r>
              <a:rPr lang="en-GB" b="1" kern="1200" dirty="0">
                <a:solidFill>
                  <a:srgbClr val="003F6E"/>
                </a:solidFill>
                <a:ea typeface="+mn-ea"/>
              </a:rPr>
              <a:t>might be useful to know the state of the atmosphere such as the variability of temperature and pressure to better understand the impact of the atmosphere on the time variation of the ZTD and position coordinates. </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The </a:t>
            </a:r>
            <a:r>
              <a:rPr lang="en-GB" b="1" kern="1200" dirty="0">
                <a:solidFill>
                  <a:srgbClr val="003F6E"/>
                </a:solidFill>
                <a:ea typeface="+mn-ea"/>
              </a:rPr>
              <a:t>observation station is exposed to the atmosphere and the observed signals traverse the atmosphere from the space vehicle to the </a:t>
            </a:r>
            <a:r>
              <a:rPr lang="en-GB" b="1" kern="1200" dirty="0" smtClean="0">
                <a:solidFill>
                  <a:srgbClr val="003F6E"/>
                </a:solidFill>
                <a:ea typeface="+mn-ea"/>
              </a:rPr>
              <a:t>receivers.</a:t>
            </a:r>
          </a:p>
          <a:p>
            <a:pPr marL="342900" lvl="0" indent="-342900" defTabSz="457200">
              <a:spcBef>
                <a:spcPct val="20000"/>
              </a:spcBef>
              <a:buClrTx/>
              <a:buSzTx/>
              <a:buFont typeface="Arial" panose="020B0604020202020204" pitchFamily="34" charset="0"/>
              <a:buChar char="•"/>
              <a:defRPr/>
            </a:pPr>
            <a:endParaRPr lang="en-GB" b="1" kern="1200" dirty="0">
              <a:solidFill>
                <a:srgbClr val="003F6E"/>
              </a:solidFill>
              <a:ea typeface="+mn-ea"/>
            </a:endParaRPr>
          </a:p>
          <a:p>
            <a:pPr marL="342900" indent="-342900" defTabSz="457200">
              <a:spcBef>
                <a:spcPct val="20000"/>
              </a:spcBef>
              <a:buClrTx/>
              <a:buSzTx/>
              <a:buFont typeface="Arial" panose="020B0604020202020204" pitchFamily="34" charset="0"/>
              <a:buChar char="•"/>
              <a:defRPr/>
            </a:pPr>
            <a:r>
              <a:rPr lang="en-GB" b="1" kern="1200" dirty="0">
                <a:solidFill>
                  <a:srgbClr val="003F6E"/>
                </a:solidFill>
              </a:rPr>
              <a:t>Some events such as earthquake, tsunami and flood can significantly affect the estimated GNSS </a:t>
            </a:r>
            <a:r>
              <a:rPr lang="en-GB" b="1" kern="1200" dirty="0" smtClean="0">
                <a:solidFill>
                  <a:srgbClr val="003F6E"/>
                </a:solidFill>
              </a:rPr>
              <a:t>observations, useful to identify them to make the analysis. </a:t>
            </a:r>
            <a:endParaRPr lang="en-GB" b="1" kern="1200" dirty="0">
              <a:solidFill>
                <a:srgbClr val="003F6E"/>
              </a:solidFill>
            </a:endParaRPr>
          </a:p>
          <a:p>
            <a:pPr marL="342900" lvl="0" indent="-342900" defTabSz="457200">
              <a:spcBef>
                <a:spcPct val="20000"/>
              </a:spcBef>
              <a:buClrTx/>
              <a:buSzTx/>
              <a:buFont typeface="Arial" panose="020B0604020202020204" pitchFamily="34" charset="0"/>
              <a:buChar char="•"/>
              <a:defRPr/>
            </a:pPr>
            <a:endParaRPr lang="it-IT"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42416663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smtClean="0"/>
              <a:t>Objective</a:t>
            </a:r>
            <a:endParaRPr sz="2500" dirty="0"/>
          </a:p>
        </p:txBody>
      </p:sp>
      <p:sp>
        <p:nvSpPr>
          <p:cNvPr id="457" name="Google Shape;457;p4"/>
          <p:cNvSpPr txBox="1">
            <a:spLocks noGrp="1"/>
          </p:cNvSpPr>
          <p:nvPr>
            <p:ph type="body" idx="1"/>
          </p:nvPr>
        </p:nvSpPr>
        <p:spPr>
          <a:xfrm>
            <a:off x="292308" y="1539611"/>
            <a:ext cx="8581200" cy="4441464"/>
          </a:xfrm>
          <a:prstGeom prst="rect">
            <a:avLst/>
          </a:prstGeom>
          <a:noFill/>
          <a:ln>
            <a:noFill/>
          </a:ln>
        </p:spPr>
        <p:txBody>
          <a:bodyPr spcFirstLastPara="1" wrap="square" lIns="91425" tIns="45700" rIns="91425" bIns="45700" anchor="t" anchorCtr="0">
            <a:normAutofit/>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To add weather </a:t>
            </a:r>
            <a:r>
              <a:rPr lang="en-GB" b="1" kern="1200" dirty="0">
                <a:solidFill>
                  <a:srgbClr val="003F6E"/>
                </a:solidFill>
                <a:ea typeface="+mn-ea"/>
              </a:rPr>
              <a:t>parameters such as humidity, temperature and </a:t>
            </a:r>
            <a:r>
              <a:rPr lang="en-GB" b="1" kern="1200" dirty="0" smtClean="0">
                <a:solidFill>
                  <a:srgbClr val="003F6E"/>
                </a:solidFill>
                <a:ea typeface="+mn-ea"/>
              </a:rPr>
              <a:t>pressure to plots produced by the </a:t>
            </a:r>
            <a:r>
              <a:rPr lang="en-GB" b="1" kern="1200" dirty="0" err="1" smtClean="0">
                <a:solidFill>
                  <a:srgbClr val="003F6E"/>
                </a:solidFill>
                <a:ea typeface="+mn-ea"/>
              </a:rPr>
              <a:t>goGPS</a:t>
            </a:r>
            <a:r>
              <a:rPr lang="en-GB" b="1" kern="1200" dirty="0" smtClean="0">
                <a:solidFill>
                  <a:srgbClr val="003F6E"/>
                </a:solidFill>
                <a:ea typeface="+mn-ea"/>
              </a:rPr>
              <a:t> </a:t>
            </a:r>
            <a:r>
              <a:rPr lang="en-GB" b="1" kern="1200" dirty="0">
                <a:solidFill>
                  <a:srgbClr val="003F6E"/>
                </a:solidFill>
                <a:ea typeface="+mn-ea"/>
              </a:rPr>
              <a:t>software. </a:t>
            </a:r>
            <a:endParaRPr lang="en-GB" b="1" kern="1200" dirty="0" smtClean="0">
              <a:solidFill>
                <a:srgbClr val="003F6E"/>
              </a:solidFill>
              <a:ea typeface="+mn-ea"/>
            </a:endParaRPr>
          </a:p>
          <a:p>
            <a:pPr marL="800100" lvl="1" defTabSz="457200">
              <a:spcBef>
                <a:spcPct val="20000"/>
              </a:spcBef>
              <a:buClrTx/>
              <a:buSzTx/>
              <a:buFontTx/>
              <a:buChar char="-"/>
              <a:defRPr/>
            </a:pPr>
            <a:r>
              <a:rPr lang="en-GB" b="1" kern="1200" dirty="0" smtClean="0">
                <a:solidFill>
                  <a:srgbClr val="003F6E"/>
                </a:solidFill>
              </a:rPr>
              <a:t>This involves extraction of </a:t>
            </a:r>
            <a:r>
              <a:rPr lang="en-GB" b="1" kern="1200" dirty="0">
                <a:solidFill>
                  <a:srgbClr val="003F6E"/>
                </a:solidFill>
              </a:rPr>
              <a:t>weather data from a </a:t>
            </a:r>
            <a:r>
              <a:rPr lang="en-GB" b="1" kern="1200" dirty="0" smtClean="0">
                <a:solidFill>
                  <a:srgbClr val="003F6E"/>
                </a:solidFill>
              </a:rPr>
              <a:t>source and their display on </a:t>
            </a:r>
            <a:r>
              <a:rPr lang="en-GB" b="1" kern="1200" dirty="0" err="1">
                <a:solidFill>
                  <a:srgbClr val="003F6E"/>
                </a:solidFill>
              </a:rPr>
              <a:t>goGPS</a:t>
            </a:r>
            <a:r>
              <a:rPr lang="en-GB" b="1" kern="1200" dirty="0">
                <a:solidFill>
                  <a:srgbClr val="003F6E"/>
                </a:solidFill>
              </a:rPr>
              <a:t> plots. </a:t>
            </a:r>
            <a:endParaRPr lang="en-GB" b="1" kern="1200" dirty="0" smtClean="0">
              <a:solidFill>
                <a:srgbClr val="003F6E"/>
              </a:solidFill>
            </a:endParaRPr>
          </a:p>
          <a:p>
            <a:pPr marL="342900" lvl="0" indent="-342900" defTabSz="457200">
              <a:spcBef>
                <a:spcPct val="20000"/>
              </a:spcBef>
              <a:buClrTx/>
              <a:buSzTx/>
              <a:buFont typeface="Arial" panose="020B0604020202020204" pitchFamily="34" charset="0"/>
              <a:buChar char="•"/>
              <a:defRPr/>
            </a:pP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a:solidFill>
                  <a:srgbClr val="003F6E"/>
                </a:solidFill>
              </a:rPr>
              <a:t>E</a:t>
            </a:r>
            <a:r>
              <a:rPr lang="en-GB" b="1" kern="1200" dirty="0" smtClean="0">
                <a:solidFill>
                  <a:srgbClr val="003F6E"/>
                </a:solidFill>
              </a:rPr>
              <a:t>xport </a:t>
            </a:r>
            <a:r>
              <a:rPr lang="en-GB" b="1" kern="1200" dirty="0">
                <a:solidFill>
                  <a:srgbClr val="003F6E"/>
                </a:solidFill>
              </a:rPr>
              <a:t>of the extracted weather data in </a:t>
            </a:r>
            <a:r>
              <a:rPr lang="en-GB" b="1" kern="1200" dirty="0" smtClean="0">
                <a:solidFill>
                  <a:srgbClr val="003F6E"/>
                </a:solidFill>
              </a:rPr>
              <a:t>a RINEX format</a:t>
            </a: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9906452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smtClean="0"/>
              <a:t>Methodology</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5" name="Picture 4"/>
          <p:cNvPicPr>
            <a:picLocks noChangeAspect="1"/>
          </p:cNvPicPr>
          <p:nvPr/>
        </p:nvPicPr>
        <p:blipFill>
          <a:blip r:embed="rId3"/>
          <a:stretch>
            <a:fillRect/>
          </a:stretch>
        </p:blipFill>
        <p:spPr>
          <a:xfrm>
            <a:off x="457200" y="1289153"/>
            <a:ext cx="8235786" cy="4856637"/>
          </a:xfrm>
          <a:prstGeom prst="rect">
            <a:avLst/>
          </a:prstGeom>
        </p:spPr>
      </p:pic>
    </p:spTree>
    <p:extLst>
      <p:ext uri="{BB962C8B-B14F-4D97-AF65-F5344CB8AC3E}">
        <p14:creationId xmlns:p14="http://schemas.microsoft.com/office/powerpoint/2010/main" val="2722168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smtClean="0"/>
              <a:t>Feasibility </a:t>
            </a:r>
            <a:r>
              <a:rPr lang="it-IT" sz="2500" dirty="0"/>
              <a:t>study</a:t>
            </a:r>
            <a:endParaRPr sz="2500" dirty="0"/>
          </a:p>
        </p:txBody>
      </p:sp>
      <p:sp>
        <p:nvSpPr>
          <p:cNvPr id="457" name="Google Shape;457;p4"/>
          <p:cNvSpPr txBox="1">
            <a:spLocks noGrp="1"/>
          </p:cNvSpPr>
          <p:nvPr>
            <p:ph type="body" idx="1"/>
          </p:nvPr>
        </p:nvSpPr>
        <p:spPr>
          <a:xfrm>
            <a:off x="457199" y="1824424"/>
            <a:ext cx="8416977" cy="4186631"/>
          </a:xfrm>
          <a:prstGeom prst="rect">
            <a:avLst/>
          </a:prstGeom>
          <a:noFill/>
          <a:ln>
            <a:noFill/>
          </a:ln>
        </p:spPr>
        <p:txBody>
          <a:bodyPr spcFirstLastPara="1" wrap="square" lIns="91425" tIns="45700" rIns="91425" bIns="45700" anchor="t" anchorCtr="0">
            <a:normAutofit/>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Is </a:t>
            </a:r>
            <a:r>
              <a:rPr lang="en-GB" b="1" kern="1200" dirty="0">
                <a:solidFill>
                  <a:srgbClr val="003F6E"/>
                </a:solidFill>
                <a:ea typeface="+mn-ea"/>
              </a:rPr>
              <a:t>it possible to add an image or icon that represents different weather phenomena to a plot in MATLAB?</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Is </a:t>
            </a:r>
            <a:r>
              <a:rPr lang="en-GB" b="1" kern="1200" dirty="0">
                <a:solidFill>
                  <a:srgbClr val="003F6E"/>
                </a:solidFill>
                <a:ea typeface="+mn-ea"/>
              </a:rPr>
              <a:t>it possible to add weather parameters such as humidity, temperature, pressure, etc. to a plot in MATLAB?</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Is </a:t>
            </a:r>
            <a:r>
              <a:rPr lang="en-GB" b="1" kern="1200" dirty="0">
                <a:solidFill>
                  <a:srgbClr val="003F6E"/>
                </a:solidFill>
                <a:ea typeface="+mn-ea"/>
              </a:rPr>
              <a:t>it possible to display weather information for more than a day on a plot in MATLAB?</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Can </a:t>
            </a:r>
            <a:r>
              <a:rPr lang="en-GB" b="1" kern="1200" dirty="0">
                <a:solidFill>
                  <a:srgbClr val="003F6E"/>
                </a:solidFill>
                <a:ea typeface="+mn-ea"/>
              </a:rPr>
              <a:t>the expected system be built at all?</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If </a:t>
            </a:r>
            <a:r>
              <a:rPr lang="en-GB" b="1" kern="1200" dirty="0">
                <a:solidFill>
                  <a:srgbClr val="003F6E"/>
                </a:solidFill>
                <a:ea typeface="+mn-ea"/>
              </a:rPr>
              <a:t>it can be built, how long will it take to complete it?</a:t>
            </a: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0827381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smtClean="0"/>
              <a:t>Graphical Objects in MATLAB</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 name="Rectangle 2"/>
          <p:cNvSpPr>
            <a:spLocks noChangeArrowheads="1"/>
          </p:cNvSpPr>
          <p:nvPr/>
        </p:nvSpPr>
        <p:spPr bwMode="auto">
          <a:xfrm>
            <a:off x="2158583" y="1280736"/>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graphicFrame>
        <p:nvGraphicFramePr>
          <p:cNvPr id="4" name="Object 3"/>
          <p:cNvGraphicFramePr>
            <a:graphicFrameLocks noChangeAspect="1"/>
          </p:cNvGraphicFramePr>
          <p:nvPr>
            <p:extLst>
              <p:ext uri="{D42A27DB-BD31-4B8C-83A1-F6EECF244321}">
                <p14:modId xmlns:p14="http://schemas.microsoft.com/office/powerpoint/2010/main" val="1902610227"/>
              </p:ext>
            </p:extLst>
          </p:nvPr>
        </p:nvGraphicFramePr>
        <p:xfrm>
          <a:off x="2158583" y="1280736"/>
          <a:ext cx="5391150" cy="4724400"/>
        </p:xfrm>
        <a:graphic>
          <a:graphicData uri="http://schemas.openxmlformats.org/presentationml/2006/ole">
            <mc:AlternateContent xmlns:mc="http://schemas.openxmlformats.org/markup-compatibility/2006">
              <mc:Choice xmlns:v="urn:schemas-microsoft-com:vml" Requires="v">
                <p:oleObj spid="_x0000_s5139" name="Visio" r:id="rId4" imgW="6134152" imgH="5371934" progId="Visio.Drawing.15">
                  <p:embed/>
                </p:oleObj>
              </mc:Choice>
              <mc:Fallback>
                <p:oleObj name="Visio" r:id="rId4" imgW="6134152" imgH="5371934"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58583" y="1280736"/>
                        <a:ext cx="5391150" cy="4724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6130758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a:t>Requirements identification</a:t>
            </a:r>
            <a:endParaRPr sz="2500" dirty="0"/>
          </a:p>
        </p:txBody>
      </p:sp>
      <p:sp>
        <p:nvSpPr>
          <p:cNvPr id="457" name="Google Shape;457;p4"/>
          <p:cNvSpPr txBox="1">
            <a:spLocks noGrp="1"/>
          </p:cNvSpPr>
          <p:nvPr>
            <p:ph type="body" idx="1"/>
          </p:nvPr>
        </p:nvSpPr>
        <p:spPr>
          <a:xfrm>
            <a:off x="117854" y="1299768"/>
            <a:ext cx="8920546" cy="4741268"/>
          </a:xfrm>
          <a:prstGeom prst="rect">
            <a:avLst/>
          </a:prstGeom>
          <a:noFill/>
          <a:ln>
            <a:noFill/>
          </a:ln>
        </p:spPr>
        <p:txBody>
          <a:bodyPr spcFirstLastPara="1" wrap="square" lIns="91425" tIns="45700" rIns="91425" bIns="45700" anchor="t" anchorCtr="0">
            <a:normAutofit/>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Given </a:t>
            </a:r>
            <a:r>
              <a:rPr lang="en-GB" b="1" kern="1200" dirty="0">
                <a:solidFill>
                  <a:srgbClr val="003F6E"/>
                </a:solidFill>
                <a:ea typeface="+mn-ea"/>
              </a:rPr>
              <a:t>any specified location in the world, it is required to obtain weather information to be shown on the plots of </a:t>
            </a:r>
            <a:r>
              <a:rPr lang="en-GB" b="1" kern="1200" dirty="0" err="1">
                <a:solidFill>
                  <a:srgbClr val="003F6E"/>
                </a:solidFill>
                <a:ea typeface="+mn-ea"/>
              </a:rPr>
              <a:t>goGPS</a:t>
            </a:r>
            <a:r>
              <a:rPr lang="en-GB" b="1" kern="1200" dirty="0">
                <a:solidFill>
                  <a:srgbClr val="003F6E"/>
                </a:solidFill>
                <a:ea typeface="+mn-ea"/>
              </a:rPr>
              <a:t>.</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Given </a:t>
            </a:r>
            <a:r>
              <a:rPr lang="en-GB" b="1" kern="1200" dirty="0">
                <a:solidFill>
                  <a:srgbClr val="003F6E"/>
                </a:solidFill>
                <a:ea typeface="+mn-ea"/>
              </a:rPr>
              <a:t>any date of the past, retrieve the weather data.</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It </a:t>
            </a:r>
            <a:r>
              <a:rPr lang="en-GB" b="1" kern="1200" dirty="0">
                <a:solidFill>
                  <a:srgbClr val="003F6E"/>
                </a:solidFill>
                <a:ea typeface="+mn-ea"/>
              </a:rPr>
              <a:t>is required to show the type of weather (e.g. rainy, snowy, sunny, etc.).</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Other </a:t>
            </a:r>
            <a:r>
              <a:rPr lang="en-GB" b="1" kern="1200" dirty="0">
                <a:solidFill>
                  <a:srgbClr val="003F6E"/>
                </a:solidFill>
                <a:ea typeface="+mn-ea"/>
              </a:rPr>
              <a:t>parameters useful to be shown on the plots include temperature, humidity, pressure, wind speed, wind direction etc.</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The </a:t>
            </a:r>
            <a:r>
              <a:rPr lang="en-GB" b="1" kern="1200" dirty="0">
                <a:solidFill>
                  <a:srgbClr val="003F6E"/>
                </a:solidFill>
                <a:ea typeface="+mn-ea"/>
              </a:rPr>
              <a:t>user should be able to hide or show all the parameters by accessing the ‘Show ALL’ item in the </a:t>
            </a:r>
            <a:r>
              <a:rPr lang="en-GB" b="1" kern="1200" dirty="0" err="1">
                <a:solidFill>
                  <a:srgbClr val="003F6E"/>
                </a:solidFill>
                <a:ea typeface="+mn-ea"/>
              </a:rPr>
              <a:t>Meteo</a:t>
            </a:r>
            <a:r>
              <a:rPr lang="en-GB" b="1" kern="1200" dirty="0">
                <a:solidFill>
                  <a:srgbClr val="003F6E"/>
                </a:solidFill>
                <a:ea typeface="+mn-ea"/>
              </a:rPr>
              <a:t>-menu.</a:t>
            </a: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41706068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7" name="Google Shape;457;p4"/>
          <p:cNvSpPr txBox="1">
            <a:spLocks noGrp="1"/>
          </p:cNvSpPr>
          <p:nvPr>
            <p:ph type="body" idx="1"/>
          </p:nvPr>
        </p:nvSpPr>
        <p:spPr>
          <a:xfrm>
            <a:off x="1109237" y="2618904"/>
            <a:ext cx="6415790" cy="2117989"/>
          </a:xfrm>
          <a:prstGeom prst="rect">
            <a:avLst/>
          </a:prstGeom>
          <a:noFill/>
          <a:ln>
            <a:noFill/>
          </a:ln>
        </p:spPr>
        <p:txBody>
          <a:bodyPr spcFirstLastPara="1" wrap="square" lIns="91425" tIns="45700" rIns="91425" bIns="45700" anchor="t" anchorCtr="0">
            <a:normAutofit fontScale="55000" lnSpcReduction="20000"/>
          </a:bodyPr>
          <a:lstStyle/>
          <a:p>
            <a:pPr marL="0" lvl="0" indent="0" defTabSz="457200">
              <a:spcBef>
                <a:spcPct val="20000"/>
              </a:spcBef>
              <a:buClrTx/>
              <a:buSzTx/>
              <a:defRPr/>
            </a:pPr>
            <a:r>
              <a:rPr lang="en-GB" sz="12000" b="1" kern="1200" dirty="0" smtClean="0">
                <a:solidFill>
                  <a:srgbClr val="003F6E"/>
                </a:solidFill>
                <a:ea typeface="+mn-ea"/>
              </a:rPr>
              <a:t>Design</a:t>
            </a:r>
            <a:endParaRPr lang="en-GB" sz="6600" b="1" kern="1200" dirty="0" smtClean="0">
              <a:solidFill>
                <a:srgbClr val="003F6E"/>
              </a:solidFill>
              <a:ea typeface="+mn-ea"/>
            </a:endParaRPr>
          </a:p>
          <a:p>
            <a:pPr marL="0" lvl="0" indent="0" defTabSz="457200">
              <a:spcBef>
                <a:spcPct val="20000"/>
              </a:spcBef>
              <a:buClrTx/>
              <a:buSzTx/>
              <a:defRPr/>
            </a:pPr>
            <a:r>
              <a:rPr lang="en-GB" sz="6600" b="1" kern="1200" dirty="0" smtClean="0">
                <a:solidFill>
                  <a:srgbClr val="003F6E"/>
                </a:solidFill>
                <a:ea typeface="+mn-ea"/>
              </a:rPr>
              <a:t>(Components identification)</a:t>
            </a:r>
            <a:endParaRPr lang="en-GB"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8379191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idx="4294967295"/>
          </p:nvPr>
        </p:nvSpPr>
        <p:spPr>
          <a:xfrm>
            <a:off x="563563" y="333375"/>
            <a:ext cx="8580437" cy="58261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a:t>Contents</a:t>
            </a:r>
            <a:endParaRPr sz="2500"/>
          </a:p>
        </p:txBody>
      </p:sp>
      <p:sp>
        <p:nvSpPr>
          <p:cNvPr id="7" name="Google Shape;457;p4"/>
          <p:cNvSpPr txBox="1">
            <a:spLocks/>
          </p:cNvSpPr>
          <p:nvPr/>
        </p:nvSpPr>
        <p:spPr>
          <a:xfrm>
            <a:off x="4991725" y="5599198"/>
            <a:ext cx="2128603" cy="618972"/>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457200">
              <a:spcBef>
                <a:spcPct val="20000"/>
              </a:spcBef>
              <a:buClrTx/>
              <a:defRPr/>
            </a:pPr>
            <a:r>
              <a:rPr lang="it-IT" b="1" kern="1200" dirty="0" smtClean="0">
                <a:solidFill>
                  <a:srgbClr val="003F6E"/>
                </a:solidFill>
                <a:ea typeface="+mn-ea"/>
              </a:rPr>
              <a:t>Component Interface</a:t>
            </a:r>
            <a:endParaRPr lang="it-IT" b="1" kern="1200" dirty="0">
              <a:solidFill>
                <a:srgbClr val="003F6E"/>
              </a:solidFill>
              <a:ea typeface="+mn-ea"/>
            </a:endParaRPr>
          </a:p>
        </p:txBody>
      </p:sp>
      <p:pic>
        <p:nvPicPr>
          <p:cNvPr id="4099" name="Picture 3" descr="Component Interface"/>
          <p:cNvPicPr>
            <a:picLocks noChangeAspect="1" noChangeArrowheads="1"/>
          </p:cNvPicPr>
          <p:nvPr/>
        </p:nvPicPr>
        <p:blipFill>
          <a:blip r:embed="rId3">
            <a:extLst>
              <a:ext uri="{28A0092B-C50C-407E-A947-70E740481C1C}">
                <a14:useLocalDpi xmlns:a14="http://schemas.microsoft.com/office/drawing/2010/main" val="0"/>
              </a:ext>
            </a:extLst>
          </a:blip>
          <a:srcRect r="4160" b="8000"/>
          <a:stretch>
            <a:fillRect/>
          </a:stretch>
        </p:blipFill>
        <p:spPr bwMode="auto">
          <a:xfrm>
            <a:off x="2757488" y="915988"/>
            <a:ext cx="6386512" cy="4561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0" name="Picture 4" descr="ComponentDiagram"/>
          <p:cNvPicPr>
            <a:picLocks noChangeAspect="1" noChangeArrowheads="1"/>
          </p:cNvPicPr>
          <p:nvPr/>
        </p:nvPicPr>
        <p:blipFill>
          <a:blip r:embed="rId4">
            <a:extLst>
              <a:ext uri="{28A0092B-C50C-407E-A947-70E740481C1C}">
                <a14:useLocalDpi xmlns:a14="http://schemas.microsoft.com/office/drawing/2010/main" val="0"/>
              </a:ext>
            </a:extLst>
          </a:blip>
          <a:srcRect r="11705" b="9497"/>
          <a:stretch>
            <a:fillRect/>
          </a:stretch>
        </p:blipFill>
        <p:spPr bwMode="auto">
          <a:xfrm>
            <a:off x="43720" y="2575541"/>
            <a:ext cx="2193925"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Google Shape;457;p4"/>
          <p:cNvSpPr txBox="1">
            <a:spLocks/>
          </p:cNvSpPr>
          <p:nvPr/>
        </p:nvSpPr>
        <p:spPr>
          <a:xfrm>
            <a:off x="303914" y="5599198"/>
            <a:ext cx="1933731" cy="618972"/>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457200">
              <a:spcBef>
                <a:spcPct val="20000"/>
              </a:spcBef>
              <a:buClrTx/>
              <a:defRPr/>
            </a:pPr>
            <a:r>
              <a:rPr lang="it-IT" b="1" kern="1200" dirty="0" smtClean="0">
                <a:solidFill>
                  <a:srgbClr val="003F6E"/>
                </a:solidFill>
                <a:ea typeface="+mn-ea"/>
              </a:rPr>
              <a:t>Component Diagram</a:t>
            </a:r>
            <a:endParaRPr lang="it-IT" b="1" kern="1200" dirty="0">
              <a:solidFill>
                <a:srgbClr val="003F6E"/>
              </a:solidFill>
              <a:ea typeface="+mn-ea"/>
            </a:endParaRPr>
          </a:p>
        </p:txBody>
      </p:sp>
    </p:spTree>
    <p:extLst>
      <p:ext uri="{BB962C8B-B14F-4D97-AF65-F5344CB8AC3E}">
        <p14:creationId xmlns:p14="http://schemas.microsoft.com/office/powerpoint/2010/main" val="3162544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smtClean="0"/>
              <a:t>Data Sources</a:t>
            </a:r>
            <a:endParaRPr sz="2500" dirty="0"/>
          </a:p>
        </p:txBody>
      </p:sp>
      <p:sp>
        <p:nvSpPr>
          <p:cNvPr id="457" name="Google Shape;457;p4"/>
          <p:cNvSpPr txBox="1">
            <a:spLocks noGrp="1"/>
          </p:cNvSpPr>
          <p:nvPr>
            <p:ph type="body" idx="1"/>
          </p:nvPr>
        </p:nvSpPr>
        <p:spPr>
          <a:xfrm>
            <a:off x="457199" y="1824424"/>
            <a:ext cx="8416977" cy="4186631"/>
          </a:xfrm>
          <a:prstGeom prst="rect">
            <a:avLst/>
          </a:prstGeom>
          <a:noFill/>
          <a:ln>
            <a:noFill/>
          </a:ln>
        </p:spPr>
        <p:txBody>
          <a:bodyPr spcFirstLastPara="1" wrap="square" lIns="91425" tIns="45700" rIns="91425" bIns="45700" anchor="t" anchorCtr="0">
            <a:normAutofit fontScale="92500"/>
          </a:bodyPr>
          <a:lstStyle/>
          <a:p>
            <a:pPr marL="342900" lvl="0" indent="-342900" defTabSz="457200">
              <a:spcBef>
                <a:spcPct val="20000"/>
              </a:spcBef>
              <a:buClrTx/>
              <a:buSzTx/>
              <a:buFont typeface="Arial" panose="020B0604020202020204" pitchFamily="34" charset="0"/>
              <a:buChar char="•"/>
              <a:defRPr/>
            </a:pPr>
            <a:r>
              <a:rPr lang="en-GB" b="1" kern="1200" dirty="0" err="1">
                <a:solidFill>
                  <a:srgbClr val="003F6E"/>
                </a:solidFill>
                <a:ea typeface="+mn-ea"/>
              </a:rPr>
              <a:t>DarkSKY</a:t>
            </a:r>
            <a:r>
              <a:rPr lang="en-GB" b="1" kern="1200" dirty="0">
                <a:solidFill>
                  <a:srgbClr val="003F6E"/>
                </a:solidFill>
                <a:ea typeface="+mn-ea"/>
              </a:rPr>
              <a:t> </a:t>
            </a:r>
            <a:r>
              <a:rPr lang="en-GB" b="1" kern="1200" dirty="0" smtClean="0">
                <a:solidFill>
                  <a:srgbClr val="003F6E"/>
                </a:solidFill>
                <a:ea typeface="+mn-ea"/>
              </a:rPr>
              <a:t>API for weather parameters data</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provides </a:t>
            </a:r>
            <a:r>
              <a:rPr lang="en-GB" b="1" kern="1200" dirty="0">
                <a:solidFill>
                  <a:srgbClr val="003F6E"/>
                </a:solidFill>
                <a:ea typeface="+mn-ea"/>
              </a:rPr>
              <a:t>data that covers the </a:t>
            </a:r>
            <a:r>
              <a:rPr lang="en-GB" b="1" kern="1200" dirty="0" smtClean="0">
                <a:solidFill>
                  <a:srgbClr val="003F6E"/>
                </a:solidFill>
                <a:ea typeface="+mn-ea"/>
              </a:rPr>
              <a:t>globe</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is historical</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gives </a:t>
            </a:r>
            <a:r>
              <a:rPr lang="en-GB" b="1" kern="1200" dirty="0">
                <a:solidFill>
                  <a:srgbClr val="003F6E"/>
                </a:solidFill>
                <a:ea typeface="+mn-ea"/>
              </a:rPr>
              <a:t>forecast and present weather </a:t>
            </a:r>
            <a:r>
              <a:rPr lang="en-GB" b="1" kern="1200" dirty="0" smtClean="0">
                <a:solidFill>
                  <a:srgbClr val="003F6E"/>
                </a:solidFill>
                <a:ea typeface="+mn-ea"/>
              </a:rPr>
              <a:t>conditions</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It </a:t>
            </a:r>
            <a:r>
              <a:rPr lang="en-GB" b="1" kern="1200" dirty="0">
                <a:solidFill>
                  <a:srgbClr val="003F6E"/>
                </a:solidFill>
                <a:ea typeface="+mn-ea"/>
              </a:rPr>
              <a:t>displays its data on the web making its data easier to be read using the </a:t>
            </a:r>
            <a:r>
              <a:rPr lang="en-GB" b="1" kern="1200" dirty="0" err="1">
                <a:solidFill>
                  <a:srgbClr val="003F6E"/>
                </a:solidFill>
                <a:ea typeface="+mn-ea"/>
              </a:rPr>
              <a:t>webread</a:t>
            </a:r>
            <a:r>
              <a:rPr lang="en-GB" b="1" kern="1200" dirty="0">
                <a:solidFill>
                  <a:srgbClr val="003F6E"/>
                </a:solidFill>
                <a:ea typeface="+mn-ea"/>
              </a:rPr>
              <a:t> function of </a:t>
            </a:r>
            <a:r>
              <a:rPr lang="en-GB" b="1" kern="1200" dirty="0" err="1" smtClean="0">
                <a:solidFill>
                  <a:srgbClr val="003F6E"/>
                </a:solidFill>
                <a:ea typeface="+mn-ea"/>
              </a:rPr>
              <a:t>Matlab</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Open </a:t>
            </a:r>
            <a:r>
              <a:rPr lang="en-GB" b="1" kern="1200" dirty="0" err="1">
                <a:solidFill>
                  <a:srgbClr val="003F6E"/>
                </a:solidFill>
                <a:ea typeface="+mn-ea"/>
              </a:rPr>
              <a:t>Topo</a:t>
            </a:r>
            <a:r>
              <a:rPr lang="en-GB" b="1" kern="1200" dirty="0">
                <a:solidFill>
                  <a:srgbClr val="003F6E"/>
                </a:solidFill>
                <a:ea typeface="+mn-ea"/>
              </a:rPr>
              <a:t> Data API </a:t>
            </a:r>
            <a:r>
              <a:rPr lang="en-GB" b="1" kern="1200" dirty="0" smtClean="0">
                <a:solidFill>
                  <a:srgbClr val="003F6E"/>
                </a:solidFill>
                <a:ea typeface="+mn-ea"/>
              </a:rPr>
              <a:t>for station elevation (RINEX met. file)</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provides </a:t>
            </a:r>
            <a:r>
              <a:rPr lang="en-GB" b="1" kern="1200" dirty="0">
                <a:solidFill>
                  <a:srgbClr val="003F6E"/>
                </a:solidFill>
                <a:ea typeface="+mn-ea"/>
              </a:rPr>
              <a:t>a global elevation dataset (including </a:t>
            </a:r>
            <a:r>
              <a:rPr lang="en-GB" b="1" kern="1200" dirty="0" smtClean="0">
                <a:solidFill>
                  <a:srgbClr val="003F6E"/>
                </a:solidFill>
                <a:ea typeface="+mn-ea"/>
              </a:rPr>
              <a:t>bathymetry) </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developed </a:t>
            </a:r>
            <a:r>
              <a:rPr lang="en-GB" b="1" kern="1200" dirty="0">
                <a:solidFill>
                  <a:srgbClr val="003F6E"/>
                </a:solidFill>
                <a:ea typeface="+mn-ea"/>
              </a:rPr>
              <a:t>by the National Oceanic and Atmospheric Administration (NOAA). </a:t>
            </a:r>
            <a:endParaRPr lang="en-GB" b="1" kern="1200" dirty="0" smtClean="0">
              <a:solidFill>
                <a:srgbClr val="003F6E"/>
              </a:solidFill>
              <a:ea typeface="+mn-ea"/>
            </a:endParaRP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has </a:t>
            </a:r>
            <a:r>
              <a:rPr lang="en-GB" b="1" kern="1200" dirty="0">
                <a:solidFill>
                  <a:srgbClr val="003F6E"/>
                </a:solidFill>
                <a:ea typeface="+mn-ea"/>
              </a:rPr>
              <a:t>an estimated accuracy of about </a:t>
            </a:r>
            <a:r>
              <a:rPr lang="en-GB" b="1" kern="1200" dirty="0" smtClean="0">
                <a:solidFill>
                  <a:srgbClr val="003F6E"/>
                </a:solidFill>
                <a:ea typeface="+mn-ea"/>
              </a:rPr>
              <a:t>10m </a:t>
            </a:r>
            <a:endParaRPr lang="en-GB"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1440762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smtClean="0"/>
              <a:t>Alternative Data Sources</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aphicFrame>
        <p:nvGraphicFramePr>
          <p:cNvPr id="3" name="Table 2"/>
          <p:cNvGraphicFramePr>
            <a:graphicFrameLocks noGrp="1"/>
          </p:cNvGraphicFramePr>
          <p:nvPr>
            <p:extLst>
              <p:ext uri="{D42A27DB-BD31-4B8C-83A1-F6EECF244321}">
                <p14:modId xmlns:p14="http://schemas.microsoft.com/office/powerpoint/2010/main" val="2996074116"/>
              </p:ext>
            </p:extLst>
          </p:nvPr>
        </p:nvGraphicFramePr>
        <p:xfrm>
          <a:off x="177850" y="1397000"/>
          <a:ext cx="8860550" cy="4688468"/>
        </p:xfrm>
        <a:graphic>
          <a:graphicData uri="http://schemas.openxmlformats.org/drawingml/2006/table">
            <a:tbl>
              <a:tblPr firstRow="1" bandRow="1">
                <a:tableStyleId>{5940675A-B579-460E-94D1-54222C63F5DA}</a:tableStyleId>
              </a:tblPr>
              <a:tblGrid>
                <a:gridCol w="4430275">
                  <a:extLst>
                    <a:ext uri="{9D8B030D-6E8A-4147-A177-3AD203B41FA5}">
                      <a16:colId xmlns:a16="http://schemas.microsoft.com/office/drawing/2014/main" val="3156601705"/>
                    </a:ext>
                  </a:extLst>
                </a:gridCol>
                <a:gridCol w="4430275">
                  <a:extLst>
                    <a:ext uri="{9D8B030D-6E8A-4147-A177-3AD203B41FA5}">
                      <a16:colId xmlns:a16="http://schemas.microsoft.com/office/drawing/2014/main" val="2495291154"/>
                    </a:ext>
                  </a:extLst>
                </a:gridCol>
              </a:tblGrid>
              <a:tr h="881194">
                <a:tc>
                  <a:txBody>
                    <a:bodyPr/>
                    <a:lstStyle/>
                    <a:p>
                      <a:r>
                        <a:rPr lang="en-GB" sz="2400" b="1" kern="1200" dirty="0" smtClean="0">
                          <a:solidFill>
                            <a:srgbClr val="003F6E"/>
                          </a:solidFill>
                          <a:ea typeface="+mn-ea"/>
                        </a:rPr>
                        <a:t>Weather Data</a:t>
                      </a:r>
                      <a:endParaRPr lang="en-GB" sz="2400" dirty="0"/>
                    </a:p>
                  </a:txBody>
                  <a:tcPr/>
                </a:tc>
                <a:tc>
                  <a:txBody>
                    <a:bodyPr/>
                    <a:lstStyle/>
                    <a:p>
                      <a:r>
                        <a:rPr lang="en-GB" sz="2400" b="1" kern="1200" dirty="0" smtClean="0">
                          <a:solidFill>
                            <a:srgbClr val="003F6E"/>
                          </a:solidFill>
                          <a:ea typeface="+mn-ea"/>
                        </a:rPr>
                        <a:t>Elevation</a:t>
                      </a:r>
                      <a:endParaRPr lang="en-GB" sz="2400" dirty="0"/>
                    </a:p>
                  </a:txBody>
                  <a:tcPr/>
                </a:tc>
                <a:extLst>
                  <a:ext uri="{0D108BD9-81ED-4DB2-BD59-A6C34878D82A}">
                    <a16:rowId xmlns:a16="http://schemas.microsoft.com/office/drawing/2014/main" val="4013481415"/>
                  </a:ext>
                </a:extLst>
              </a:tr>
              <a:tr h="881194">
                <a:tc>
                  <a:txBody>
                    <a:bodyPr/>
                    <a:lstStyle/>
                    <a:p>
                      <a:r>
                        <a:rPr lang="en-GB" sz="2000" b="1" kern="1200" dirty="0" err="1" smtClean="0">
                          <a:solidFill>
                            <a:srgbClr val="003F6E"/>
                          </a:solidFill>
                          <a:ea typeface="+mn-ea"/>
                        </a:rPr>
                        <a:t>Meteoblue</a:t>
                      </a:r>
                      <a:r>
                        <a:rPr lang="en-GB" sz="2000" b="1" kern="1200" dirty="0" smtClean="0">
                          <a:solidFill>
                            <a:srgbClr val="003F6E"/>
                          </a:solidFill>
                          <a:ea typeface="+mn-ea"/>
                        </a:rPr>
                        <a:t> weather API</a:t>
                      </a:r>
                    </a:p>
                    <a:p>
                      <a:r>
                        <a:rPr lang="en-GB" sz="2000" b="1" kern="1200" dirty="0" smtClean="0">
                          <a:solidFill>
                            <a:srgbClr val="003F6E"/>
                          </a:solidFill>
                          <a:ea typeface="+mn-ea"/>
                        </a:rPr>
                        <a:t>-</a:t>
                      </a:r>
                      <a:r>
                        <a:rPr lang="en-GB" sz="2000" b="1" kern="1200" baseline="0" dirty="0" smtClean="0">
                          <a:solidFill>
                            <a:srgbClr val="003F6E"/>
                          </a:solidFill>
                          <a:ea typeface="+mn-ea"/>
                        </a:rPr>
                        <a:t> </a:t>
                      </a:r>
                      <a:r>
                        <a:rPr lang="en-GB" sz="2000" b="1" kern="1200" dirty="0" smtClean="0">
                          <a:solidFill>
                            <a:srgbClr val="003F6E"/>
                          </a:solidFill>
                          <a:ea typeface="+mn-ea"/>
                        </a:rPr>
                        <a:t>An API key is required </a:t>
                      </a:r>
                      <a:endParaRPr lang="en-GB" sz="2000" dirty="0"/>
                    </a:p>
                  </a:txBody>
                  <a:tcPr/>
                </a:tc>
                <a:tc>
                  <a:txBody>
                    <a:bodyPr/>
                    <a:lstStyle/>
                    <a:p>
                      <a:r>
                        <a:rPr lang="en-GB" sz="2000" b="1" kern="1200" dirty="0" smtClean="0">
                          <a:solidFill>
                            <a:srgbClr val="003F6E"/>
                          </a:solidFill>
                          <a:ea typeface="+mn-ea"/>
                        </a:rPr>
                        <a:t>National Geodetic Survey API</a:t>
                      </a:r>
                      <a:endParaRPr lang="en-GB" sz="2000" dirty="0"/>
                    </a:p>
                  </a:txBody>
                  <a:tcPr/>
                </a:tc>
                <a:extLst>
                  <a:ext uri="{0D108BD9-81ED-4DB2-BD59-A6C34878D82A}">
                    <a16:rowId xmlns:a16="http://schemas.microsoft.com/office/drawing/2014/main" val="1928773257"/>
                  </a:ext>
                </a:extLst>
              </a:tr>
              <a:tr h="1541255">
                <a:tc>
                  <a:txBody>
                    <a:bodyPr/>
                    <a:lstStyle/>
                    <a:p>
                      <a:r>
                        <a:rPr lang="en-GB" sz="2000" b="1" kern="1200" dirty="0" smtClean="0">
                          <a:solidFill>
                            <a:srgbClr val="003F6E"/>
                          </a:solidFill>
                          <a:ea typeface="+mn-ea"/>
                        </a:rPr>
                        <a:t>Global Surface Summary of the Day (GSOD) of the National Oceanic and </a:t>
                      </a:r>
                      <a:r>
                        <a:rPr lang="en-GB" sz="2000" b="1" kern="1200" dirty="0" err="1" smtClean="0">
                          <a:solidFill>
                            <a:srgbClr val="003F6E"/>
                          </a:solidFill>
                          <a:ea typeface="+mn-ea"/>
                        </a:rPr>
                        <a:t>Atmopsheric</a:t>
                      </a:r>
                      <a:r>
                        <a:rPr lang="en-GB" sz="2000" b="1" kern="1200" dirty="0" smtClean="0">
                          <a:solidFill>
                            <a:srgbClr val="003F6E"/>
                          </a:solidFill>
                          <a:ea typeface="+mn-ea"/>
                        </a:rPr>
                        <a:t> Administration</a:t>
                      </a:r>
                    </a:p>
                    <a:p>
                      <a:r>
                        <a:rPr lang="en-GB" sz="2000" b="1" kern="1200" dirty="0" smtClean="0">
                          <a:solidFill>
                            <a:srgbClr val="003F6E"/>
                          </a:solidFill>
                          <a:ea typeface="+mn-ea"/>
                        </a:rPr>
                        <a:t>- first download data in CSV format</a:t>
                      </a:r>
                      <a:endParaRPr lang="en-GB" sz="2000" dirty="0"/>
                    </a:p>
                  </a:txBody>
                  <a:tcPr/>
                </a:tc>
                <a:tc>
                  <a:txBody>
                    <a:bodyPr/>
                    <a:lstStyle/>
                    <a:p>
                      <a:r>
                        <a:rPr kumimoji="0" lang="en-GB" sz="2000" b="1" i="0" u="none" strike="noStrike" kern="1200" cap="none" spc="0" normalizeH="0" baseline="0" noProof="0" dirty="0" smtClean="0">
                          <a:ln>
                            <a:noFill/>
                          </a:ln>
                          <a:solidFill>
                            <a:srgbClr val="003F6E"/>
                          </a:solidFill>
                          <a:effectLst/>
                          <a:uLnTx/>
                          <a:uFillTx/>
                          <a:latin typeface="+mn-lt"/>
                          <a:ea typeface="+mn-ea"/>
                          <a:cs typeface="+mn-cs"/>
                          <a:sym typeface="Arial"/>
                        </a:rPr>
                        <a:t>Open-Elevation API </a:t>
                      </a:r>
                      <a:endParaRPr lang="en-GB" sz="2000" dirty="0"/>
                    </a:p>
                  </a:txBody>
                  <a:tcPr/>
                </a:tc>
                <a:extLst>
                  <a:ext uri="{0D108BD9-81ED-4DB2-BD59-A6C34878D82A}">
                    <a16:rowId xmlns:a16="http://schemas.microsoft.com/office/drawing/2014/main" val="344539182"/>
                  </a:ext>
                </a:extLst>
              </a:tr>
              <a:tr h="1250452">
                <a:tc>
                  <a:txBody>
                    <a:bodyPr/>
                    <a:lstStyle/>
                    <a:p>
                      <a:endParaRPr lang="en-GB" sz="2000" dirty="0"/>
                    </a:p>
                  </a:txBody>
                  <a:tcPr/>
                </a:tc>
                <a:tc>
                  <a:txBody>
                    <a:bodyPr/>
                    <a:lstStyle/>
                    <a:p>
                      <a:r>
                        <a:rPr kumimoji="0" lang="en-GB" sz="2000" b="1" i="0" u="none" strike="noStrike" kern="1200" cap="none" spc="0" normalizeH="0" baseline="0" noProof="0" dirty="0" smtClean="0">
                          <a:ln>
                            <a:noFill/>
                          </a:ln>
                          <a:solidFill>
                            <a:srgbClr val="003F6E"/>
                          </a:solidFill>
                          <a:effectLst/>
                          <a:uLnTx/>
                          <a:uFillTx/>
                          <a:latin typeface="+mn-lt"/>
                          <a:ea typeface="+mn-ea"/>
                          <a:cs typeface="+mn-cs"/>
                          <a:sym typeface="Arial"/>
                        </a:rPr>
                        <a:t>Google Maps Elevation API</a:t>
                      </a:r>
                    </a:p>
                    <a:p>
                      <a:endParaRPr kumimoji="0" lang="en-GB" sz="2000" b="1" i="0" u="none" strike="noStrike" kern="1200" cap="none" spc="0" normalizeH="0" baseline="0" noProof="0" dirty="0" smtClean="0">
                        <a:ln>
                          <a:noFill/>
                        </a:ln>
                        <a:solidFill>
                          <a:srgbClr val="003F6E"/>
                        </a:solidFill>
                        <a:effectLst/>
                        <a:uLnTx/>
                        <a:uFillTx/>
                        <a:latin typeface="+mn-lt"/>
                        <a:ea typeface="+mn-ea"/>
                        <a:cs typeface="+mn-cs"/>
                        <a:sym typeface="Arial"/>
                      </a:endParaRPr>
                    </a:p>
                    <a:p>
                      <a:r>
                        <a:rPr kumimoji="0" lang="en-GB" sz="2000" b="1" i="0" u="none" strike="noStrike" kern="1200" cap="none" spc="0" normalizeH="0" baseline="0" noProof="0" dirty="0" smtClean="0">
                          <a:ln>
                            <a:noFill/>
                          </a:ln>
                          <a:solidFill>
                            <a:srgbClr val="003F6E"/>
                          </a:solidFill>
                          <a:effectLst/>
                          <a:uLnTx/>
                          <a:uFillTx/>
                          <a:latin typeface="+mn-lt"/>
                          <a:ea typeface="+mn-ea"/>
                          <a:cs typeface="+mn-cs"/>
                          <a:sym typeface="Arial"/>
                        </a:rPr>
                        <a:t>API keys required and others not public</a:t>
                      </a:r>
                      <a:endParaRPr lang="en-GB" sz="2000" dirty="0"/>
                    </a:p>
                  </a:txBody>
                  <a:tcPr/>
                </a:tc>
                <a:extLst>
                  <a:ext uri="{0D108BD9-81ED-4DB2-BD59-A6C34878D82A}">
                    <a16:rowId xmlns:a16="http://schemas.microsoft.com/office/drawing/2014/main" val="2517130272"/>
                  </a:ext>
                </a:extLst>
              </a:tr>
            </a:tbl>
          </a:graphicData>
        </a:graphic>
      </p:graphicFrame>
    </p:spTree>
    <p:extLst>
      <p:ext uri="{BB962C8B-B14F-4D97-AF65-F5344CB8AC3E}">
        <p14:creationId xmlns:p14="http://schemas.microsoft.com/office/powerpoint/2010/main" val="33469869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Outline</a:t>
            </a:r>
            <a:endParaRPr sz="2500" dirty="0"/>
          </a:p>
        </p:txBody>
      </p:sp>
      <p:sp>
        <p:nvSpPr>
          <p:cNvPr id="457" name="Google Shape;457;p4"/>
          <p:cNvSpPr txBox="1">
            <a:spLocks noGrp="1"/>
          </p:cNvSpPr>
          <p:nvPr>
            <p:ph type="body" idx="1"/>
          </p:nvPr>
        </p:nvSpPr>
        <p:spPr>
          <a:xfrm>
            <a:off x="0" y="1274164"/>
            <a:ext cx="9144000" cy="4856813"/>
          </a:xfrm>
          <a:prstGeom prst="rect">
            <a:avLst/>
          </a:prstGeom>
          <a:noFill/>
          <a:ln>
            <a:noFill/>
          </a:ln>
        </p:spPr>
        <p:txBody>
          <a:bodyPr spcFirstLastPara="1" wrap="square" lIns="91425" tIns="45700" rIns="91425" bIns="45700" anchor="t" anchorCtr="0">
            <a:normAutofit/>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Introduction</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Objectives</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Methodology</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Results</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Case study</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Conclusion</a:t>
            </a:r>
            <a:endParaRPr lang="en-GB"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4825993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7" name="Google Shape;457;p4"/>
          <p:cNvSpPr txBox="1">
            <a:spLocks noGrp="1"/>
          </p:cNvSpPr>
          <p:nvPr>
            <p:ph type="body" idx="1"/>
          </p:nvPr>
        </p:nvSpPr>
        <p:spPr>
          <a:xfrm>
            <a:off x="1109237" y="2618904"/>
            <a:ext cx="6415790" cy="2117989"/>
          </a:xfrm>
          <a:prstGeom prst="rect">
            <a:avLst/>
          </a:prstGeom>
          <a:noFill/>
          <a:ln>
            <a:noFill/>
          </a:ln>
        </p:spPr>
        <p:txBody>
          <a:bodyPr spcFirstLastPara="1" wrap="square" lIns="91425" tIns="45700" rIns="91425" bIns="45700" anchor="t" anchorCtr="0">
            <a:normAutofit fontScale="70000" lnSpcReduction="20000"/>
          </a:bodyPr>
          <a:lstStyle/>
          <a:p>
            <a:pPr marL="0" lvl="0" indent="0" defTabSz="457200">
              <a:spcBef>
                <a:spcPct val="20000"/>
              </a:spcBef>
              <a:buClrTx/>
              <a:buSzTx/>
              <a:defRPr/>
            </a:pPr>
            <a:r>
              <a:rPr lang="en-GB" sz="12000" b="1" kern="1200" dirty="0" smtClean="0">
                <a:solidFill>
                  <a:srgbClr val="003F6E"/>
                </a:solidFill>
                <a:ea typeface="+mn-ea"/>
              </a:rPr>
              <a:t>Design</a:t>
            </a:r>
            <a:endParaRPr lang="en-GB" sz="6600" b="1" kern="1200" dirty="0" smtClean="0">
              <a:solidFill>
                <a:srgbClr val="003F6E"/>
              </a:solidFill>
              <a:ea typeface="+mn-ea"/>
            </a:endParaRPr>
          </a:p>
          <a:p>
            <a:pPr marL="0" lvl="0" indent="0" defTabSz="457200">
              <a:spcBef>
                <a:spcPct val="20000"/>
              </a:spcBef>
              <a:buClrTx/>
              <a:buSzTx/>
              <a:defRPr/>
            </a:pPr>
            <a:r>
              <a:rPr lang="en-GB" sz="6600" b="1" kern="1200" dirty="0" smtClean="0">
                <a:solidFill>
                  <a:srgbClr val="003F6E"/>
                </a:solidFill>
                <a:ea typeface="+mn-ea"/>
              </a:rPr>
              <a:t>(Sequence Diagram)</a:t>
            </a:r>
            <a:endParaRPr lang="en-GB"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5472763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idx="4294967295"/>
          </p:nvPr>
        </p:nvSpPr>
        <p:spPr>
          <a:xfrm>
            <a:off x="563563" y="333375"/>
            <a:ext cx="8580437" cy="58261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a:t>Contents</a:t>
            </a:r>
            <a:endParaRPr sz="2500"/>
          </a:p>
        </p:txBody>
      </p:sp>
      <p:pic>
        <p:nvPicPr>
          <p:cNvPr id="4098" name="Picture 2" descr="sequence diagram"/>
          <p:cNvPicPr>
            <a:picLocks noChangeAspect="1" noChangeArrowheads="1"/>
          </p:cNvPicPr>
          <p:nvPr/>
        </p:nvPicPr>
        <p:blipFill>
          <a:blip r:embed="rId3">
            <a:extLst>
              <a:ext uri="{28A0092B-C50C-407E-A947-70E740481C1C}">
                <a14:useLocalDpi xmlns:a14="http://schemas.microsoft.com/office/drawing/2010/main" val="0"/>
              </a:ext>
            </a:extLst>
          </a:blip>
          <a:srcRect r="2325" b="3259"/>
          <a:stretch>
            <a:fillRect/>
          </a:stretch>
        </p:blipFill>
        <p:spPr bwMode="auto">
          <a:xfrm>
            <a:off x="0" y="0"/>
            <a:ext cx="7210269" cy="6866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Google Shape;457;p4"/>
          <p:cNvSpPr txBox="1">
            <a:spLocks/>
          </p:cNvSpPr>
          <p:nvPr/>
        </p:nvSpPr>
        <p:spPr>
          <a:xfrm>
            <a:off x="7210269" y="6051651"/>
            <a:ext cx="1933731" cy="618972"/>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457200">
              <a:spcBef>
                <a:spcPct val="20000"/>
              </a:spcBef>
              <a:buClrTx/>
              <a:defRPr/>
            </a:pPr>
            <a:r>
              <a:rPr lang="it-IT" b="1" kern="1200" dirty="0" smtClean="0">
                <a:solidFill>
                  <a:srgbClr val="003F6E"/>
                </a:solidFill>
                <a:ea typeface="+mn-ea"/>
              </a:rPr>
              <a:t>Sequence Diagram</a:t>
            </a:r>
            <a:endParaRPr lang="it-IT" b="1" kern="1200" dirty="0">
              <a:solidFill>
                <a:srgbClr val="003F6E"/>
              </a:solidFill>
              <a:ea typeface="+mn-ea"/>
            </a:endParaRPr>
          </a:p>
        </p:txBody>
      </p:sp>
    </p:spTree>
    <p:extLst>
      <p:ext uri="{BB962C8B-B14F-4D97-AF65-F5344CB8AC3E}">
        <p14:creationId xmlns:p14="http://schemas.microsoft.com/office/powerpoint/2010/main" val="1247305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Development</a:t>
            </a:r>
            <a:endParaRPr sz="2500" dirty="0"/>
          </a:p>
        </p:txBody>
      </p:sp>
      <p:sp>
        <p:nvSpPr>
          <p:cNvPr id="457" name="Google Shape;457;p4"/>
          <p:cNvSpPr txBox="1">
            <a:spLocks noGrp="1"/>
          </p:cNvSpPr>
          <p:nvPr>
            <p:ph type="body" idx="1"/>
          </p:nvPr>
        </p:nvSpPr>
        <p:spPr>
          <a:xfrm>
            <a:off x="177851" y="1424066"/>
            <a:ext cx="8696326" cy="4557009"/>
          </a:xfrm>
          <a:prstGeom prst="rect">
            <a:avLst/>
          </a:prstGeom>
          <a:noFill/>
          <a:ln>
            <a:noFill/>
          </a:ln>
        </p:spPr>
        <p:txBody>
          <a:bodyPr spcFirstLastPara="1" wrap="square" lIns="91425" tIns="45700" rIns="91425" bIns="45700" anchor="t" anchorCtr="0">
            <a:normAutofit/>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Preparation of the data</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Visualisation of the data</a:t>
            </a:r>
          </a:p>
          <a:p>
            <a:pPr marL="0" lvl="0" indent="0" defTabSz="457200">
              <a:spcBef>
                <a:spcPct val="20000"/>
              </a:spcBef>
              <a:buClrTx/>
              <a:buSzTx/>
              <a:defRPr/>
            </a:pPr>
            <a:endParaRPr lang="en-GB" b="1" kern="1200" dirty="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A defensive approach was used at all stages of the implementation to handle cases where the end-user might attempt to use the program </a:t>
            </a:r>
            <a:r>
              <a:rPr lang="en-GB" b="1" kern="1200" dirty="0" smtClean="0">
                <a:solidFill>
                  <a:srgbClr val="003F6E"/>
                </a:solidFill>
                <a:ea typeface="+mn-ea"/>
              </a:rPr>
              <a:t>incorrectly</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For instance,  a user might zoom the plot before displaying the icon. So ensure the icons sizes are correct irrespective of the zoom level.</a:t>
            </a:r>
            <a:endParaRPr lang="en-GB"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93584183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idx="4294967295"/>
          </p:nvPr>
        </p:nvSpPr>
        <p:spPr>
          <a:xfrm>
            <a:off x="563563" y="333375"/>
            <a:ext cx="8580437" cy="58261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a:t>Contents</a:t>
            </a:r>
            <a:endParaRPr sz="2500"/>
          </a:p>
        </p:txBody>
      </p:sp>
      <p:sp>
        <p:nvSpPr>
          <p:cNvPr id="7" name="Google Shape;457;p4"/>
          <p:cNvSpPr txBox="1">
            <a:spLocks/>
          </p:cNvSpPr>
          <p:nvPr/>
        </p:nvSpPr>
        <p:spPr>
          <a:xfrm>
            <a:off x="7030387" y="6051651"/>
            <a:ext cx="2113613" cy="618972"/>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457200">
              <a:spcBef>
                <a:spcPct val="20000"/>
              </a:spcBef>
              <a:buClrTx/>
              <a:defRPr/>
            </a:pPr>
            <a:r>
              <a:rPr lang="it-IT" b="1" kern="1200" dirty="0" smtClean="0">
                <a:solidFill>
                  <a:srgbClr val="003F6E"/>
                </a:solidFill>
                <a:ea typeface="+mn-ea"/>
              </a:rPr>
              <a:t>Dependency Diagram</a:t>
            </a:r>
            <a:endParaRPr lang="it-IT" b="1" kern="1200" dirty="0">
              <a:solidFill>
                <a:srgbClr val="003F6E"/>
              </a:solidFill>
              <a:ea typeface="+mn-ea"/>
            </a:endParaRPr>
          </a:p>
        </p:txBody>
      </p:sp>
      <p:pic>
        <p:nvPicPr>
          <p:cNvPr id="5122" name="Picture 2" descr="IntegrationStep 6"/>
          <p:cNvPicPr>
            <a:picLocks noChangeAspect="1" noChangeArrowheads="1"/>
          </p:cNvPicPr>
          <p:nvPr/>
        </p:nvPicPr>
        <p:blipFill>
          <a:blip r:embed="rId3">
            <a:extLst>
              <a:ext uri="{28A0092B-C50C-407E-A947-70E740481C1C}">
                <a14:useLocalDpi xmlns:a14="http://schemas.microsoft.com/office/drawing/2010/main" val="0"/>
              </a:ext>
            </a:extLst>
          </a:blip>
          <a:srcRect r="4161" b="5138"/>
          <a:stretch>
            <a:fillRect/>
          </a:stretch>
        </p:blipFill>
        <p:spPr bwMode="auto">
          <a:xfrm>
            <a:off x="183057" y="459582"/>
            <a:ext cx="7335481" cy="6048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2288393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Testing</a:t>
            </a:r>
            <a:endParaRPr sz="2500" dirty="0"/>
          </a:p>
        </p:txBody>
      </p:sp>
      <p:sp>
        <p:nvSpPr>
          <p:cNvPr id="457" name="Google Shape;457;p4"/>
          <p:cNvSpPr txBox="1">
            <a:spLocks noGrp="1"/>
          </p:cNvSpPr>
          <p:nvPr>
            <p:ph type="body" idx="1"/>
          </p:nvPr>
        </p:nvSpPr>
        <p:spPr>
          <a:xfrm>
            <a:off x="177851" y="1424066"/>
            <a:ext cx="8696326" cy="4557009"/>
          </a:xfrm>
          <a:prstGeom prst="rect">
            <a:avLst/>
          </a:prstGeom>
          <a:noFill/>
          <a:ln>
            <a:noFill/>
          </a:ln>
        </p:spPr>
        <p:txBody>
          <a:bodyPr spcFirstLastPara="1" wrap="square" lIns="91425" tIns="45700" rIns="91425" bIns="45700" anchor="t" anchorCtr="0">
            <a:normAutofit fontScale="92500" lnSpcReduction="10000"/>
          </a:bodyPr>
          <a:lstStyle/>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D</a:t>
            </a:r>
            <a:r>
              <a:rPr lang="en-GB" b="1" kern="1200" dirty="0" smtClean="0">
                <a:solidFill>
                  <a:srgbClr val="003F6E"/>
                </a:solidFill>
                <a:ea typeface="+mn-ea"/>
              </a:rPr>
              <a:t>etecting </a:t>
            </a:r>
            <a:r>
              <a:rPr lang="en-GB" b="1" kern="1200" dirty="0">
                <a:solidFill>
                  <a:srgbClr val="003F6E"/>
                </a:solidFill>
                <a:ea typeface="+mn-ea"/>
              </a:rPr>
              <a:t>faults in the program </a:t>
            </a:r>
            <a:endParaRPr lang="en-GB" b="1" kern="1200" dirty="0" smtClean="0">
              <a:solidFill>
                <a:srgbClr val="003F6E"/>
              </a:solidFill>
              <a:ea typeface="+mn-ea"/>
            </a:endParaRPr>
          </a:p>
          <a:p>
            <a:pPr marL="0" lvl="0" indent="0" defTabSz="457200">
              <a:spcBef>
                <a:spcPct val="20000"/>
              </a:spcBef>
              <a:buClrTx/>
              <a:buSzTx/>
              <a:defRPr/>
            </a:pPr>
            <a:r>
              <a:rPr lang="en-GB" b="1" kern="1200" dirty="0" smtClean="0">
                <a:solidFill>
                  <a:srgbClr val="003F6E"/>
                </a:solidFill>
                <a:ea typeface="+mn-ea"/>
              </a:rPr>
              <a:t>	-	Fault-based testing</a:t>
            </a:r>
            <a:endParaRPr lang="en-GB" b="1" kern="1200" dirty="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D</a:t>
            </a:r>
            <a:r>
              <a:rPr lang="en-GB" b="1" kern="1200" dirty="0" smtClean="0">
                <a:solidFill>
                  <a:srgbClr val="003F6E"/>
                </a:solidFill>
                <a:ea typeface="+mn-ea"/>
              </a:rPr>
              <a:t>etecting </a:t>
            </a:r>
            <a:r>
              <a:rPr lang="en-GB" b="1" kern="1200" dirty="0">
                <a:solidFill>
                  <a:srgbClr val="003F6E"/>
                </a:solidFill>
                <a:ea typeface="+mn-ea"/>
              </a:rPr>
              <a:t>errors in the program </a:t>
            </a:r>
            <a:endParaRPr lang="en-GB" b="1" kern="1200" dirty="0" smtClean="0">
              <a:solidFill>
                <a:srgbClr val="003F6E"/>
              </a:solidFill>
              <a:ea typeface="+mn-ea"/>
            </a:endParaRPr>
          </a:p>
          <a:p>
            <a:pPr marL="0" lvl="0" indent="0" defTabSz="457200">
              <a:spcBef>
                <a:spcPct val="20000"/>
              </a:spcBef>
              <a:buClrTx/>
              <a:buSzTx/>
              <a:defRPr/>
            </a:pPr>
            <a:r>
              <a:rPr lang="en-GB" b="1" kern="1200" dirty="0">
                <a:solidFill>
                  <a:srgbClr val="003F6E"/>
                </a:solidFill>
                <a:ea typeface="+mn-ea"/>
              </a:rPr>
              <a:t>	</a:t>
            </a:r>
            <a:r>
              <a:rPr lang="en-GB" b="1" kern="1200" dirty="0" smtClean="0">
                <a:solidFill>
                  <a:srgbClr val="003F6E"/>
                </a:solidFill>
                <a:ea typeface="+mn-ea"/>
              </a:rPr>
              <a:t>-	Error-based testing</a:t>
            </a:r>
            <a:endParaRPr lang="en-GB" b="1" kern="1200" dirty="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Checking </a:t>
            </a:r>
            <a:r>
              <a:rPr lang="en-GB" b="1" kern="1200" dirty="0">
                <a:solidFill>
                  <a:srgbClr val="003F6E"/>
                </a:solidFill>
                <a:ea typeface="+mn-ea"/>
              </a:rPr>
              <a:t>that the program satisfies the requirements specified at the beginning of the </a:t>
            </a:r>
            <a:r>
              <a:rPr lang="en-GB" b="1" kern="1200" dirty="0" smtClean="0">
                <a:solidFill>
                  <a:srgbClr val="003F6E"/>
                </a:solidFill>
                <a:ea typeface="+mn-ea"/>
              </a:rPr>
              <a:t>project</a:t>
            </a:r>
          </a:p>
          <a:p>
            <a:pPr marL="0" lvl="0" indent="0" defTabSz="457200">
              <a:spcBef>
                <a:spcPct val="20000"/>
              </a:spcBef>
              <a:buClrTx/>
              <a:buSzTx/>
              <a:defRPr/>
            </a:pPr>
            <a:r>
              <a:rPr lang="en-GB" b="1" kern="1200" dirty="0">
                <a:solidFill>
                  <a:srgbClr val="003F6E"/>
                </a:solidFill>
                <a:ea typeface="+mn-ea"/>
              </a:rPr>
              <a:t>	</a:t>
            </a:r>
            <a:r>
              <a:rPr lang="en-GB" b="1" kern="1200" dirty="0" smtClean="0">
                <a:solidFill>
                  <a:srgbClr val="003F6E"/>
                </a:solidFill>
                <a:ea typeface="+mn-ea"/>
              </a:rPr>
              <a:t>-	Coverage-based testing</a:t>
            </a:r>
          </a:p>
          <a:p>
            <a:pPr marL="0" lvl="0" indent="0" defTabSz="457200">
              <a:spcBef>
                <a:spcPct val="20000"/>
              </a:spcBef>
              <a:buClrTx/>
              <a:buSzTx/>
              <a:defRPr/>
            </a:pP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Bottom-up approach</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unit testing</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integration testing</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system testing</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acceptance </a:t>
            </a:r>
            <a:r>
              <a:rPr lang="en-GB" b="1" kern="1200" dirty="0">
                <a:solidFill>
                  <a:srgbClr val="003F6E"/>
                </a:solidFill>
                <a:ea typeface="+mn-ea"/>
              </a:rPr>
              <a:t>testing.</a:t>
            </a: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04593027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Test Plan</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 name="Rectangle 2"/>
          <p:cNvSpPr>
            <a:spLocks noChangeArrowheads="1"/>
          </p:cNvSpPr>
          <p:nvPr/>
        </p:nvSpPr>
        <p:spPr bwMode="auto">
          <a:xfrm>
            <a:off x="1648918" y="16093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graphicFrame>
        <p:nvGraphicFramePr>
          <p:cNvPr id="4" name="Object 3"/>
          <p:cNvGraphicFramePr>
            <a:graphicFrameLocks noChangeAspect="1"/>
          </p:cNvGraphicFramePr>
          <p:nvPr>
            <p:extLst>
              <p:ext uri="{D42A27DB-BD31-4B8C-83A1-F6EECF244321}">
                <p14:modId xmlns:p14="http://schemas.microsoft.com/office/powerpoint/2010/main" val="1419259686"/>
              </p:ext>
            </p:extLst>
          </p:nvPr>
        </p:nvGraphicFramePr>
        <p:xfrm>
          <a:off x="1648918" y="1609348"/>
          <a:ext cx="5734050" cy="4067175"/>
        </p:xfrm>
        <a:graphic>
          <a:graphicData uri="http://schemas.openxmlformats.org/presentationml/2006/ole">
            <mc:AlternateContent xmlns:mc="http://schemas.openxmlformats.org/markup-compatibility/2006">
              <mc:Choice xmlns:v="urn:schemas-microsoft-com:vml" Requires="v">
                <p:oleObj spid="_x0000_s3093" name="Visio" r:id="rId4" imgW="6734027" imgH="4781412" progId="Visio.Drawing.15">
                  <p:embed/>
                </p:oleObj>
              </mc:Choice>
              <mc:Fallback>
                <p:oleObj name="Visio" r:id="rId4" imgW="6734027" imgH="4781412"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48918" y="1609348"/>
                        <a:ext cx="5734050" cy="40671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37971882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Deployment</a:t>
            </a:r>
            <a:endParaRPr sz="2500" dirty="0"/>
          </a:p>
        </p:txBody>
      </p:sp>
      <p:sp>
        <p:nvSpPr>
          <p:cNvPr id="457" name="Google Shape;457;p4"/>
          <p:cNvSpPr txBox="1">
            <a:spLocks noGrp="1"/>
          </p:cNvSpPr>
          <p:nvPr>
            <p:ph type="body" idx="1"/>
          </p:nvPr>
        </p:nvSpPr>
        <p:spPr>
          <a:xfrm>
            <a:off x="177851" y="1274164"/>
            <a:ext cx="8860550" cy="4796851"/>
          </a:xfrm>
          <a:prstGeom prst="rect">
            <a:avLst/>
          </a:prstGeom>
          <a:noFill/>
          <a:ln>
            <a:noFill/>
          </a:ln>
        </p:spPr>
        <p:txBody>
          <a:bodyPr spcFirstLastPara="1" wrap="square" lIns="91425" tIns="45700" rIns="91425" bIns="45700" anchor="t" anchorCtr="0">
            <a:normAutofit/>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GitHub </a:t>
            </a:r>
            <a:r>
              <a:rPr lang="en-GB" b="1" kern="1200" dirty="0">
                <a:solidFill>
                  <a:srgbClr val="003F6E"/>
                </a:solidFill>
                <a:ea typeface="+mn-ea"/>
              </a:rPr>
              <a:t>repository of </a:t>
            </a:r>
            <a:r>
              <a:rPr lang="en-GB" b="1" kern="1200" dirty="0" err="1">
                <a:solidFill>
                  <a:srgbClr val="003F6E"/>
                </a:solidFill>
                <a:ea typeface="+mn-ea"/>
              </a:rPr>
              <a:t>goGPS</a:t>
            </a:r>
            <a:r>
              <a:rPr lang="en-GB" b="1" kern="1200" dirty="0">
                <a:solidFill>
                  <a:srgbClr val="003F6E"/>
                </a:solidFill>
                <a:ea typeface="+mn-ea"/>
              </a:rPr>
              <a:t> MATLAB</a:t>
            </a:r>
            <a:endParaRPr lang="it-IT"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408452301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Maintenance</a:t>
            </a:r>
            <a:endParaRPr sz="2500" dirty="0"/>
          </a:p>
        </p:txBody>
      </p:sp>
      <p:sp>
        <p:nvSpPr>
          <p:cNvPr id="457" name="Google Shape;457;p4"/>
          <p:cNvSpPr txBox="1">
            <a:spLocks noGrp="1"/>
          </p:cNvSpPr>
          <p:nvPr>
            <p:ph type="body" idx="1"/>
          </p:nvPr>
        </p:nvSpPr>
        <p:spPr>
          <a:xfrm>
            <a:off x="177851" y="1274164"/>
            <a:ext cx="8860550" cy="4796851"/>
          </a:xfrm>
          <a:prstGeom prst="rect">
            <a:avLst/>
          </a:prstGeom>
          <a:noFill/>
          <a:ln>
            <a:noFill/>
          </a:ln>
        </p:spPr>
        <p:txBody>
          <a:bodyPr spcFirstLastPara="1" wrap="square" lIns="91425" tIns="45700" rIns="91425" bIns="45700" anchor="t" anchorCtr="0">
            <a:normAutofit lnSpcReduction="10000"/>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Reducing </a:t>
            </a:r>
            <a:r>
              <a:rPr lang="en-GB" b="1" kern="1200" dirty="0">
                <a:solidFill>
                  <a:srgbClr val="003F6E"/>
                </a:solidFill>
                <a:ea typeface="+mn-ea"/>
              </a:rPr>
              <a:t>maintenance problems </a:t>
            </a:r>
            <a:r>
              <a:rPr lang="en-GB" b="1" kern="1200" dirty="0" smtClean="0">
                <a:solidFill>
                  <a:srgbClr val="003F6E"/>
                </a:solidFill>
                <a:ea typeface="+mn-ea"/>
              </a:rPr>
              <a:t>(techniques of </a:t>
            </a:r>
            <a:r>
              <a:rPr lang="en-GB" b="1" kern="1200" dirty="0" err="1" smtClean="0">
                <a:solidFill>
                  <a:srgbClr val="003F6E"/>
                </a:solidFill>
                <a:ea typeface="+mn-ea"/>
              </a:rPr>
              <a:t>Vliet</a:t>
            </a:r>
            <a:r>
              <a:rPr lang="en-GB" b="1" kern="1200" dirty="0" smtClean="0">
                <a:solidFill>
                  <a:srgbClr val="003F6E"/>
                </a:solidFill>
                <a:ea typeface="+mn-ea"/>
              </a:rPr>
              <a:t> </a:t>
            </a:r>
            <a:r>
              <a:rPr lang="en-GB" b="1" kern="1200" dirty="0">
                <a:solidFill>
                  <a:srgbClr val="003F6E"/>
                </a:solidFill>
                <a:ea typeface="+mn-ea"/>
              </a:rPr>
              <a:t>(2007))</a:t>
            </a:r>
            <a:endParaRPr lang="en-GB" b="1" kern="1200" dirty="0" smtClean="0">
              <a:solidFill>
                <a:srgbClr val="003F6E"/>
              </a:solidFill>
              <a:ea typeface="+mn-ea"/>
            </a:endParaRP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By </a:t>
            </a:r>
            <a:r>
              <a:rPr lang="en-GB" b="1" kern="1200" dirty="0">
                <a:solidFill>
                  <a:srgbClr val="003F6E"/>
                </a:solidFill>
                <a:ea typeface="+mn-ea"/>
              </a:rPr>
              <a:t>writing higher-quality code, better test procedures, better documentation and adherence to standards and conventions;</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By </a:t>
            </a:r>
            <a:r>
              <a:rPr lang="en-GB" b="1" kern="1200" dirty="0">
                <a:solidFill>
                  <a:srgbClr val="003F6E"/>
                </a:solidFill>
                <a:ea typeface="+mn-ea"/>
              </a:rPr>
              <a:t>anticipating changes during requirements engineering and design and by taking them into account during realisation, future perfective and adaptive maintenance can be realised more easily. </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Fine </a:t>
            </a:r>
            <a:r>
              <a:rPr lang="en-GB" b="1" kern="1200" dirty="0">
                <a:solidFill>
                  <a:srgbClr val="003F6E"/>
                </a:solidFill>
                <a:ea typeface="+mn-ea"/>
              </a:rPr>
              <a:t>tuning to user needs may lead to savings in perfective maintenance.</a:t>
            </a:r>
          </a:p>
          <a:p>
            <a:pPr marL="800100" lvl="1" defTabSz="457200">
              <a:spcBef>
                <a:spcPct val="20000"/>
              </a:spcBef>
              <a:buClrTx/>
              <a:buSzTx/>
              <a:buFont typeface="Calibri" panose="020F0502020204030204" pitchFamily="34" charset="0"/>
              <a:buChar char="−"/>
              <a:defRPr/>
            </a:pPr>
            <a:r>
              <a:rPr lang="en-GB" b="1" kern="1200" dirty="0" smtClean="0">
                <a:solidFill>
                  <a:srgbClr val="003F6E"/>
                </a:solidFill>
                <a:ea typeface="+mn-ea"/>
              </a:rPr>
              <a:t>By </a:t>
            </a:r>
            <a:r>
              <a:rPr lang="en-GB" b="1" kern="1200" dirty="0">
                <a:solidFill>
                  <a:srgbClr val="003F6E"/>
                </a:solidFill>
                <a:ea typeface="+mn-ea"/>
              </a:rPr>
              <a:t>writing less </a:t>
            </a:r>
            <a:r>
              <a:rPr lang="en-GB" b="1" kern="1200" dirty="0" smtClean="0">
                <a:solidFill>
                  <a:srgbClr val="003F6E"/>
                </a:solidFill>
                <a:ea typeface="+mn-ea"/>
              </a:rPr>
              <a:t>code</a:t>
            </a:r>
          </a:p>
          <a:p>
            <a:pPr marL="342900" defTabSz="457200">
              <a:spcBef>
                <a:spcPct val="20000"/>
              </a:spcBef>
              <a:buClrTx/>
              <a:buSzTx/>
              <a:buFont typeface="Arial" panose="020B0604020202020204" pitchFamily="34" charset="0"/>
              <a:buChar char="•"/>
              <a:defRPr/>
            </a:pPr>
            <a:r>
              <a:rPr lang="en-GB" b="1" kern="1200" dirty="0">
                <a:solidFill>
                  <a:srgbClr val="003F6E"/>
                </a:solidFill>
                <a:ea typeface="+mn-ea"/>
              </a:rPr>
              <a:t>A</a:t>
            </a:r>
            <a:r>
              <a:rPr lang="en-GB" b="1" kern="1200" dirty="0" smtClean="0">
                <a:solidFill>
                  <a:srgbClr val="003F6E"/>
                </a:solidFill>
                <a:ea typeface="+mn-ea"/>
              </a:rPr>
              <a:t>dditional </a:t>
            </a:r>
            <a:r>
              <a:rPr lang="en-GB" b="1" kern="1200" dirty="0">
                <a:solidFill>
                  <a:srgbClr val="003F6E"/>
                </a:solidFill>
                <a:ea typeface="+mn-ea"/>
              </a:rPr>
              <a:t>requirements might </a:t>
            </a:r>
            <a:r>
              <a:rPr lang="en-GB" b="1" kern="1200" dirty="0" smtClean="0">
                <a:solidFill>
                  <a:srgbClr val="003F6E"/>
                </a:solidFill>
                <a:ea typeface="+mn-ea"/>
              </a:rPr>
              <a:t>evolve through daily usage</a:t>
            </a:r>
          </a:p>
          <a:p>
            <a:pPr marL="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Continuous communication with </a:t>
            </a:r>
            <a:r>
              <a:rPr lang="en-GB" b="1" kern="1200" dirty="0" err="1" smtClean="0">
                <a:solidFill>
                  <a:srgbClr val="003F6E"/>
                </a:solidFill>
                <a:ea typeface="+mn-ea"/>
              </a:rPr>
              <a:t>GReD</a:t>
            </a:r>
            <a:r>
              <a:rPr lang="en-GB" b="1" kern="1200" dirty="0" smtClean="0">
                <a:solidFill>
                  <a:srgbClr val="003F6E"/>
                </a:solidFill>
                <a:ea typeface="+mn-ea"/>
              </a:rPr>
              <a:t> </a:t>
            </a:r>
            <a:r>
              <a:rPr lang="en-GB" b="1" kern="1200" dirty="0" err="1" smtClean="0">
                <a:solidFill>
                  <a:srgbClr val="003F6E"/>
                </a:solidFill>
                <a:ea typeface="+mn-ea"/>
              </a:rPr>
              <a:t>s.r.l</a:t>
            </a:r>
            <a:r>
              <a:rPr lang="en-GB" b="1" kern="1200" dirty="0" smtClean="0">
                <a:solidFill>
                  <a:srgbClr val="003F6E"/>
                </a:solidFill>
                <a:ea typeface="+mn-ea"/>
              </a:rPr>
              <a:t>.</a:t>
            </a:r>
            <a:endParaRPr lang="en-GB" b="1" kern="1200" dirty="0">
              <a:solidFill>
                <a:srgbClr val="003F6E"/>
              </a:solidFill>
              <a:ea typeface="+mn-ea"/>
            </a:endParaRPr>
          </a:p>
          <a:p>
            <a:pPr marL="342900" lvl="0" indent="-342900" defTabSz="457200">
              <a:spcBef>
                <a:spcPct val="20000"/>
              </a:spcBef>
              <a:buClrTx/>
              <a:buSzTx/>
              <a:buFont typeface="Arial" panose="020B0604020202020204" pitchFamily="34" charset="0"/>
              <a:buChar char="•"/>
              <a:defRPr/>
            </a:pPr>
            <a:endParaRPr lang="it-IT"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911540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7" name="Google Shape;457;p4"/>
          <p:cNvSpPr txBox="1">
            <a:spLocks noGrp="1"/>
          </p:cNvSpPr>
          <p:nvPr>
            <p:ph type="body" idx="1"/>
          </p:nvPr>
        </p:nvSpPr>
        <p:spPr>
          <a:xfrm>
            <a:off x="1109237" y="2618905"/>
            <a:ext cx="5996101" cy="1773214"/>
          </a:xfrm>
          <a:prstGeom prst="rect">
            <a:avLst/>
          </a:prstGeom>
          <a:noFill/>
          <a:ln>
            <a:noFill/>
          </a:ln>
        </p:spPr>
        <p:txBody>
          <a:bodyPr spcFirstLastPara="1" wrap="square" lIns="91425" tIns="45700" rIns="91425" bIns="45700" anchor="t" anchorCtr="0">
            <a:normAutofit fontScale="85000" lnSpcReduction="20000"/>
          </a:bodyPr>
          <a:lstStyle/>
          <a:p>
            <a:pPr marL="0" lvl="0" indent="0" defTabSz="457200">
              <a:spcBef>
                <a:spcPct val="20000"/>
              </a:spcBef>
              <a:buClrTx/>
              <a:buSzTx/>
              <a:defRPr/>
            </a:pPr>
            <a:r>
              <a:rPr lang="en-GB" sz="12000" b="1" kern="1200" dirty="0" smtClean="0">
                <a:solidFill>
                  <a:srgbClr val="003F6E"/>
                </a:solidFill>
                <a:ea typeface="+mn-ea"/>
              </a:rPr>
              <a:t>Results</a:t>
            </a:r>
            <a:endParaRPr lang="en-GB" sz="6600" b="1" kern="1200" dirty="0" smtClean="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186286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Menu item and Data Structure</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2050" name="Picture 2" descr="sample structure2"/>
          <p:cNvPicPr>
            <a:picLocks noChangeAspect="1" noChangeArrowheads="1"/>
          </p:cNvPicPr>
          <p:nvPr/>
        </p:nvPicPr>
        <p:blipFill>
          <a:blip r:embed="rId3">
            <a:extLst>
              <a:ext uri="{28A0092B-C50C-407E-A947-70E740481C1C}">
                <a14:useLocalDpi xmlns:a14="http://schemas.microsoft.com/office/drawing/2010/main" val="0"/>
              </a:ext>
            </a:extLst>
          </a:blip>
          <a:srcRect t="20850" r="7982"/>
          <a:stretch>
            <a:fillRect/>
          </a:stretch>
        </p:blipFill>
        <p:spPr bwMode="auto">
          <a:xfrm>
            <a:off x="6035675" y="2685098"/>
            <a:ext cx="3108325" cy="3292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6484"/>
          <a:stretch/>
        </p:blipFill>
        <p:spPr>
          <a:xfrm>
            <a:off x="0" y="2508632"/>
            <a:ext cx="5591586" cy="2268608"/>
          </a:xfrm>
          <a:prstGeom prst="rect">
            <a:avLst/>
          </a:prstGeom>
        </p:spPr>
      </p:pic>
    </p:spTree>
    <p:extLst>
      <p:ext uri="{BB962C8B-B14F-4D97-AF65-F5344CB8AC3E}">
        <p14:creationId xmlns:p14="http://schemas.microsoft.com/office/powerpoint/2010/main" val="3804310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Introduction</a:t>
            </a:r>
            <a:endParaRPr sz="2500" dirty="0"/>
          </a:p>
        </p:txBody>
      </p:sp>
      <p:sp>
        <p:nvSpPr>
          <p:cNvPr id="457" name="Google Shape;457;p4"/>
          <p:cNvSpPr txBox="1">
            <a:spLocks noGrp="1"/>
          </p:cNvSpPr>
          <p:nvPr>
            <p:ph type="body" idx="1"/>
          </p:nvPr>
        </p:nvSpPr>
        <p:spPr>
          <a:xfrm>
            <a:off x="0" y="1274164"/>
            <a:ext cx="9144000" cy="4856813"/>
          </a:xfrm>
          <a:prstGeom prst="rect">
            <a:avLst/>
          </a:prstGeom>
          <a:noFill/>
          <a:ln>
            <a:noFill/>
          </a:ln>
        </p:spPr>
        <p:txBody>
          <a:bodyPr spcFirstLastPara="1" wrap="square" lIns="91425" tIns="45700" rIns="91425" bIns="45700" anchor="t" anchorCtr="0">
            <a:normAutofit fontScale="92500" lnSpcReduction="10000"/>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Interaction of atmospheric contents and </a:t>
            </a:r>
            <a:r>
              <a:rPr lang="en-GB" b="1" kern="1200" dirty="0">
                <a:solidFill>
                  <a:srgbClr val="003F6E"/>
                </a:solidFill>
                <a:ea typeface="+mn-ea"/>
              </a:rPr>
              <a:t>water </a:t>
            </a:r>
            <a:r>
              <a:rPr lang="en-GB" b="1" kern="1200" dirty="0" smtClean="0">
                <a:solidFill>
                  <a:srgbClr val="003F6E"/>
                </a:solidFill>
                <a:ea typeface="+mn-ea"/>
              </a:rPr>
              <a:t>vapour result in a changing state </a:t>
            </a:r>
            <a:r>
              <a:rPr lang="en-GB" b="1" kern="1200" dirty="0">
                <a:solidFill>
                  <a:srgbClr val="003F6E"/>
                </a:solidFill>
                <a:ea typeface="+mn-ea"/>
              </a:rPr>
              <a:t>of the atmosphere and its dependent parameters such as pressure, temperature and humidity</a:t>
            </a:r>
            <a:r>
              <a:rPr lang="en-GB" b="1" kern="1200" dirty="0" smtClean="0">
                <a:solidFill>
                  <a:srgbClr val="003F6E"/>
                </a:solidFill>
                <a:ea typeface="+mn-ea"/>
              </a:rPr>
              <a:t>.</a:t>
            </a:r>
            <a:endParaRPr lang="en-GB" b="1" kern="1200" dirty="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Instruments for </a:t>
            </a:r>
            <a:r>
              <a:rPr lang="en-GB" b="1" kern="1200" dirty="0">
                <a:solidFill>
                  <a:srgbClr val="003F6E"/>
                </a:solidFill>
                <a:ea typeface="+mn-ea"/>
              </a:rPr>
              <a:t>measuring atmospheric </a:t>
            </a:r>
            <a:r>
              <a:rPr lang="en-GB" b="1" kern="1200" dirty="0" smtClean="0">
                <a:solidFill>
                  <a:srgbClr val="003F6E"/>
                </a:solidFill>
                <a:ea typeface="+mn-ea"/>
              </a:rPr>
              <a:t>parameters</a:t>
            </a:r>
          </a:p>
          <a:p>
            <a:pPr marL="800100" lvl="1" defTabSz="457200">
              <a:spcBef>
                <a:spcPct val="20000"/>
              </a:spcBef>
              <a:buClrTx/>
              <a:buSzTx/>
              <a:buFontTx/>
              <a:buChar char="-"/>
              <a:defRPr/>
            </a:pPr>
            <a:r>
              <a:rPr lang="en-GB" b="1" kern="1200" dirty="0" smtClean="0">
                <a:solidFill>
                  <a:srgbClr val="003F6E"/>
                </a:solidFill>
                <a:ea typeface="+mn-ea"/>
              </a:rPr>
              <a:t>on </a:t>
            </a:r>
            <a:r>
              <a:rPr lang="en-GB" b="1" kern="1200" dirty="0">
                <a:solidFill>
                  <a:srgbClr val="003F6E"/>
                </a:solidFill>
                <a:ea typeface="+mn-ea"/>
              </a:rPr>
              <a:t>land (such as thermometer, wind vane and </a:t>
            </a:r>
            <a:r>
              <a:rPr lang="en-GB" b="1" kern="1200" dirty="0" smtClean="0">
                <a:solidFill>
                  <a:srgbClr val="003F6E"/>
                </a:solidFill>
                <a:ea typeface="+mn-ea"/>
              </a:rPr>
              <a:t>barometer), </a:t>
            </a:r>
          </a:p>
          <a:p>
            <a:pPr marL="800100" lvl="1" defTabSz="457200">
              <a:spcBef>
                <a:spcPct val="20000"/>
              </a:spcBef>
              <a:buClrTx/>
              <a:buSzTx/>
              <a:buFontTx/>
              <a:buChar char="-"/>
              <a:defRPr/>
            </a:pPr>
            <a:r>
              <a:rPr lang="en-GB" b="1" kern="1200" dirty="0" smtClean="0">
                <a:solidFill>
                  <a:srgbClr val="003F6E"/>
                </a:solidFill>
                <a:ea typeface="+mn-ea"/>
              </a:rPr>
              <a:t>on </a:t>
            </a:r>
            <a:r>
              <a:rPr lang="en-GB" b="1" kern="1200" dirty="0">
                <a:solidFill>
                  <a:srgbClr val="003F6E"/>
                </a:solidFill>
                <a:ea typeface="+mn-ea"/>
              </a:rPr>
              <a:t>sea (such as acoustic depth </a:t>
            </a:r>
            <a:r>
              <a:rPr lang="en-GB" b="1" kern="1200" dirty="0" smtClean="0">
                <a:solidFill>
                  <a:srgbClr val="003F6E"/>
                </a:solidFill>
                <a:ea typeface="+mn-ea"/>
              </a:rPr>
              <a:t>sounder)</a:t>
            </a:r>
          </a:p>
          <a:p>
            <a:pPr marL="800100" lvl="1" defTabSz="457200">
              <a:spcBef>
                <a:spcPct val="20000"/>
              </a:spcBef>
              <a:buClrTx/>
              <a:buSzTx/>
              <a:buFontTx/>
              <a:buChar char="-"/>
              <a:defRPr/>
            </a:pPr>
            <a:r>
              <a:rPr lang="en-GB" b="1" kern="1200" dirty="0" smtClean="0">
                <a:solidFill>
                  <a:srgbClr val="003F6E"/>
                </a:solidFill>
                <a:ea typeface="+mn-ea"/>
              </a:rPr>
              <a:t>in </a:t>
            </a:r>
            <a:r>
              <a:rPr lang="en-GB" b="1" kern="1200" dirty="0">
                <a:solidFill>
                  <a:srgbClr val="003F6E"/>
                </a:solidFill>
                <a:ea typeface="+mn-ea"/>
              </a:rPr>
              <a:t>the air (such as artificial </a:t>
            </a:r>
            <a:r>
              <a:rPr lang="en-GB" b="1" kern="1200" dirty="0" smtClean="0">
                <a:solidFill>
                  <a:srgbClr val="003F6E"/>
                </a:solidFill>
                <a:ea typeface="+mn-ea"/>
              </a:rPr>
              <a:t>satellites, aircraft, radiosondes</a:t>
            </a:r>
            <a:r>
              <a:rPr lang="en-GB" b="1" kern="1200" dirty="0">
                <a:solidFill>
                  <a:srgbClr val="003F6E"/>
                </a:solidFill>
                <a:ea typeface="+mn-ea"/>
              </a:rPr>
              <a:t>). </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Data </a:t>
            </a:r>
            <a:r>
              <a:rPr lang="en-GB" b="1" kern="1200" dirty="0">
                <a:solidFill>
                  <a:srgbClr val="003F6E"/>
                </a:solidFill>
                <a:ea typeface="+mn-ea"/>
              </a:rPr>
              <a:t>collected by instruments that operate in the air medium are very helpful as most parameters that influence the changing state of the atmosphere are found there. </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Radiosondes are </a:t>
            </a:r>
            <a:r>
              <a:rPr lang="en-GB" b="1" kern="1200" dirty="0">
                <a:solidFill>
                  <a:srgbClr val="003F6E"/>
                </a:solidFill>
                <a:ea typeface="+mn-ea"/>
              </a:rPr>
              <a:t>commonly used to measure various atmospheric parameters including water vapour, pressure, and temperature. </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Cost </a:t>
            </a:r>
            <a:r>
              <a:rPr lang="en-GB" b="1" kern="1200" dirty="0">
                <a:solidFill>
                  <a:srgbClr val="003F6E"/>
                </a:solidFill>
                <a:ea typeface="+mn-ea"/>
              </a:rPr>
              <a:t>of acquiring </a:t>
            </a:r>
            <a:r>
              <a:rPr lang="en-GB" b="1" kern="1200" dirty="0" smtClean="0">
                <a:solidFill>
                  <a:srgbClr val="003F6E"/>
                </a:solidFill>
                <a:ea typeface="+mn-ea"/>
              </a:rPr>
              <a:t>and </a:t>
            </a:r>
            <a:r>
              <a:rPr lang="en-GB" b="1" kern="1200" dirty="0">
                <a:solidFill>
                  <a:srgbClr val="003F6E"/>
                </a:solidFill>
                <a:ea typeface="+mn-ea"/>
              </a:rPr>
              <a:t>establishing a radiosonde </a:t>
            </a:r>
            <a:r>
              <a:rPr lang="en-GB" b="1" kern="1200" dirty="0" smtClean="0">
                <a:solidFill>
                  <a:srgbClr val="003F6E"/>
                </a:solidFill>
                <a:ea typeface="+mn-ea"/>
              </a:rPr>
              <a:t>station </a:t>
            </a:r>
            <a:r>
              <a:rPr lang="en-GB" b="1" kern="1200" dirty="0">
                <a:solidFill>
                  <a:srgbClr val="003F6E"/>
                </a:solidFill>
                <a:ea typeface="+mn-ea"/>
              </a:rPr>
              <a:t>makes it difficult to increase the spatial extent of a radiosonde network (Flores et al., 2013). </a:t>
            </a: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7767863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en-GB" sz="2500" dirty="0"/>
              <a:t>Display of data for less than 30-hour </a:t>
            </a:r>
            <a:r>
              <a:rPr lang="en-GB" sz="2500" dirty="0" smtClean="0"/>
              <a:t>period</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9344" r="8689"/>
          <a:stretch/>
        </p:blipFill>
        <p:spPr>
          <a:xfrm>
            <a:off x="457200" y="1276880"/>
            <a:ext cx="8374257" cy="4809128"/>
          </a:xfrm>
          <a:prstGeom prst="rect">
            <a:avLst/>
          </a:prstGeom>
        </p:spPr>
      </p:pic>
    </p:spTree>
    <p:extLst>
      <p:ext uri="{BB962C8B-B14F-4D97-AF65-F5344CB8AC3E}">
        <p14:creationId xmlns:p14="http://schemas.microsoft.com/office/powerpoint/2010/main" val="112887746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en-GB" sz="2500" dirty="0"/>
              <a:t>Display of data for more than 30-hour period</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8852" r="8525"/>
          <a:stretch/>
        </p:blipFill>
        <p:spPr>
          <a:xfrm>
            <a:off x="302317" y="1243868"/>
            <a:ext cx="8421957" cy="4798136"/>
          </a:xfrm>
          <a:prstGeom prst="rect">
            <a:avLst/>
          </a:prstGeom>
        </p:spPr>
      </p:pic>
    </p:spTree>
    <p:extLst>
      <p:ext uri="{BB962C8B-B14F-4D97-AF65-F5344CB8AC3E}">
        <p14:creationId xmlns:p14="http://schemas.microsoft.com/office/powerpoint/2010/main" val="349956421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smtClean="0"/>
              <a:t>Rinex Meteorological </a:t>
            </a:r>
            <a:r>
              <a:rPr lang="it-IT" sz="2500" dirty="0"/>
              <a:t>Data File</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8458" y="1367355"/>
            <a:ext cx="6721552" cy="3654350"/>
          </a:xfrm>
          <a:prstGeom prst="rect">
            <a:avLst/>
          </a:prstGeom>
        </p:spPr>
      </p:pic>
      <p:sp>
        <p:nvSpPr>
          <p:cNvPr id="3" name="Text Placeholder 2"/>
          <p:cNvSpPr>
            <a:spLocks noGrp="1"/>
          </p:cNvSpPr>
          <p:nvPr>
            <p:ph type="body" idx="1"/>
          </p:nvPr>
        </p:nvSpPr>
        <p:spPr>
          <a:xfrm>
            <a:off x="0" y="5093137"/>
            <a:ext cx="9144000" cy="1022850"/>
          </a:xfrm>
        </p:spPr>
        <p:txBody>
          <a:bodyPr numCol="3">
            <a:normAutofit fontScale="70000" lnSpcReduction="20000"/>
          </a:bodyPr>
          <a:lstStyle/>
          <a:p>
            <a:pPr marL="571500" lvl="0" indent="-342900">
              <a:buFont typeface="Arial" panose="020B0604020202020204" pitchFamily="34" charset="0"/>
              <a:buChar char="•"/>
            </a:pPr>
            <a:r>
              <a:rPr lang="en-GB" b="1" dirty="0">
                <a:solidFill>
                  <a:schemeClr val="bg2">
                    <a:lumMod val="75000"/>
                  </a:schemeClr>
                </a:solidFill>
              </a:rPr>
              <a:t>Pressure (mbar</a:t>
            </a:r>
            <a:r>
              <a:rPr lang="en-GB" b="1" dirty="0" smtClean="0">
                <a:solidFill>
                  <a:schemeClr val="bg2">
                    <a:lumMod val="75000"/>
                  </a:schemeClr>
                </a:solidFill>
              </a:rPr>
              <a:t>) </a:t>
            </a:r>
          </a:p>
          <a:p>
            <a:pPr marL="571500" lvl="0" indent="-342900">
              <a:buFont typeface="Arial" panose="020B0604020202020204" pitchFamily="34" charset="0"/>
              <a:buChar char="•"/>
            </a:pPr>
            <a:r>
              <a:rPr lang="en-GB" b="1" dirty="0" smtClean="0">
                <a:solidFill>
                  <a:schemeClr val="bg2">
                    <a:lumMod val="75000"/>
                  </a:schemeClr>
                </a:solidFill>
              </a:rPr>
              <a:t>Dry temperature (°C)</a:t>
            </a:r>
          </a:p>
          <a:p>
            <a:pPr marL="571500" lvl="0" indent="-342900">
              <a:buFont typeface="Arial" panose="020B0604020202020204" pitchFamily="34" charset="0"/>
              <a:buChar char="•"/>
            </a:pPr>
            <a:endParaRPr lang="en-GB" b="1" dirty="0" smtClean="0">
              <a:solidFill>
                <a:schemeClr val="bg2">
                  <a:lumMod val="75000"/>
                </a:schemeClr>
              </a:solidFill>
            </a:endParaRPr>
          </a:p>
          <a:p>
            <a:pPr marL="571500" lvl="0" indent="-342900">
              <a:buFont typeface="Arial" panose="020B0604020202020204" pitchFamily="34" charset="0"/>
              <a:buChar char="•"/>
            </a:pPr>
            <a:r>
              <a:rPr lang="en-GB" b="1" dirty="0" smtClean="0">
                <a:solidFill>
                  <a:schemeClr val="bg2">
                    <a:lumMod val="75000"/>
                  </a:schemeClr>
                </a:solidFill>
              </a:rPr>
              <a:t>Relative humidity(%)</a:t>
            </a:r>
            <a:endParaRPr lang="en-GB" b="1" dirty="0">
              <a:solidFill>
                <a:schemeClr val="bg2">
                  <a:lumMod val="75000"/>
                </a:schemeClr>
              </a:solidFill>
            </a:endParaRPr>
          </a:p>
          <a:p>
            <a:pPr marL="571500" lvl="0" indent="-342900">
              <a:buFont typeface="Arial" panose="020B0604020202020204" pitchFamily="34" charset="0"/>
              <a:buChar char="•"/>
            </a:pPr>
            <a:r>
              <a:rPr lang="en-GB" b="1" dirty="0">
                <a:solidFill>
                  <a:schemeClr val="bg2">
                    <a:lumMod val="75000"/>
                  </a:schemeClr>
                </a:solidFill>
              </a:rPr>
              <a:t>Wind azimuth </a:t>
            </a:r>
            <a:r>
              <a:rPr lang="en-GB" b="1" dirty="0" smtClean="0">
                <a:solidFill>
                  <a:schemeClr val="bg2">
                    <a:lumMod val="75000"/>
                  </a:schemeClr>
                </a:solidFill>
              </a:rPr>
              <a:t>(°)</a:t>
            </a:r>
          </a:p>
          <a:p>
            <a:pPr marL="228600" lvl="0" indent="0"/>
            <a:r>
              <a:rPr lang="en-GB" b="1" dirty="0" smtClean="0">
                <a:solidFill>
                  <a:schemeClr val="bg2">
                    <a:lumMod val="75000"/>
                  </a:schemeClr>
                </a:solidFill>
              </a:rPr>
              <a:t> </a:t>
            </a:r>
          </a:p>
          <a:p>
            <a:pPr marL="571500" lvl="0" indent="-342900">
              <a:buFont typeface="Arial" panose="020B0604020202020204" pitchFamily="34" charset="0"/>
              <a:buChar char="•"/>
            </a:pPr>
            <a:r>
              <a:rPr lang="en-GB" b="1" dirty="0" smtClean="0">
                <a:solidFill>
                  <a:schemeClr val="bg2">
                    <a:lumMod val="75000"/>
                  </a:schemeClr>
                </a:solidFill>
              </a:rPr>
              <a:t>Wind </a:t>
            </a:r>
            <a:r>
              <a:rPr lang="en-GB" b="1" dirty="0">
                <a:solidFill>
                  <a:schemeClr val="bg2">
                    <a:lumMod val="75000"/>
                  </a:schemeClr>
                </a:solidFill>
              </a:rPr>
              <a:t>speed (m/s)</a:t>
            </a:r>
          </a:p>
          <a:p>
            <a:pPr marL="571500" lvl="0" indent="-342900">
              <a:buFont typeface="Arial" panose="020B0604020202020204" pitchFamily="34" charset="0"/>
              <a:buChar char="•"/>
            </a:pPr>
            <a:r>
              <a:rPr lang="en-GB" b="1" dirty="0">
                <a:solidFill>
                  <a:schemeClr val="bg2">
                    <a:lumMod val="75000"/>
                  </a:schemeClr>
                </a:solidFill>
              </a:rPr>
              <a:t>Rain increment (1/10 mm)</a:t>
            </a:r>
          </a:p>
          <a:p>
            <a:pPr marL="571500" indent="-342900">
              <a:buFont typeface="Arial" panose="020B0604020202020204" pitchFamily="34" charset="0"/>
              <a:buChar char="•"/>
            </a:pPr>
            <a:endParaRPr lang="en-GB" b="1" dirty="0">
              <a:solidFill>
                <a:schemeClr val="bg2">
                  <a:lumMod val="75000"/>
                </a:schemeClr>
              </a:solidFill>
            </a:endParaRPr>
          </a:p>
        </p:txBody>
      </p:sp>
    </p:spTree>
    <p:extLst>
      <p:ext uri="{BB962C8B-B14F-4D97-AF65-F5344CB8AC3E}">
        <p14:creationId xmlns:p14="http://schemas.microsoft.com/office/powerpoint/2010/main" val="128896356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Case Study – Malpensa Airport, Italy</a:t>
            </a:r>
            <a:endParaRPr sz="2500" dirty="0"/>
          </a:p>
        </p:txBody>
      </p:sp>
      <p:sp>
        <p:nvSpPr>
          <p:cNvPr id="457" name="Google Shape;457;p4"/>
          <p:cNvSpPr txBox="1">
            <a:spLocks noGrp="1"/>
          </p:cNvSpPr>
          <p:nvPr>
            <p:ph type="body" idx="1"/>
          </p:nvPr>
        </p:nvSpPr>
        <p:spPr>
          <a:xfrm>
            <a:off x="457201" y="1274164"/>
            <a:ext cx="4699415" cy="4796851"/>
          </a:xfrm>
          <a:prstGeom prst="rect">
            <a:avLst/>
          </a:prstGeom>
          <a:noFill/>
          <a:ln>
            <a:noFill/>
          </a:ln>
        </p:spPr>
        <p:txBody>
          <a:bodyPr spcFirstLastPara="1" wrap="square" lIns="91425" tIns="45700" rIns="91425" bIns="45700" anchor="t" anchorCtr="0">
            <a:normAutofit/>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July </a:t>
            </a:r>
            <a:r>
              <a:rPr lang="en-GB" b="1" kern="1200" dirty="0">
                <a:solidFill>
                  <a:srgbClr val="003F6E"/>
                </a:solidFill>
                <a:ea typeface="+mn-ea"/>
              </a:rPr>
              <a:t>13, 2021 </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Emirates</a:t>
            </a:r>
            <a:r>
              <a:rPr lang="en-GB" b="1" kern="1200" dirty="0">
                <a:solidFill>
                  <a:srgbClr val="003F6E"/>
                </a:solidFill>
                <a:ea typeface="+mn-ea"/>
              </a:rPr>
              <a:t>' Boeing 777-300ER (A6-ECF</a:t>
            </a:r>
            <a:r>
              <a:rPr lang="en-GB" b="1" kern="1200" dirty="0" smtClean="0">
                <a:solidFill>
                  <a:srgbClr val="003F6E"/>
                </a:solidFill>
                <a:ea typeface="+mn-ea"/>
              </a:rPr>
              <a:t>) </a:t>
            </a:r>
            <a:r>
              <a:rPr lang="en-GB" b="1" kern="1200" dirty="0">
                <a:solidFill>
                  <a:srgbClr val="003F6E"/>
                </a:solidFill>
                <a:ea typeface="+mn-ea"/>
              </a:rPr>
              <a:t>damaged by hail storm on its way to John F. Kennedy (JFK) International Airport, New York </a:t>
            </a:r>
            <a:r>
              <a:rPr lang="en-GB" b="1" kern="1200" dirty="0" smtClean="0">
                <a:solidFill>
                  <a:srgbClr val="003F6E"/>
                </a:solidFill>
                <a:ea typeface="+mn-ea"/>
              </a:rPr>
              <a:t>City</a:t>
            </a:r>
          </a:p>
          <a:p>
            <a:pPr marL="342900" lvl="0" indent="-342900" defTabSz="457200">
              <a:spcBef>
                <a:spcPct val="20000"/>
              </a:spcBef>
              <a:buClrTx/>
              <a:buSzTx/>
              <a:buFont typeface="Arial" panose="020B0604020202020204" pitchFamily="34" charset="0"/>
              <a:buChar char="•"/>
              <a:defRPr/>
            </a:pPr>
            <a:r>
              <a:rPr lang="en-GB" b="1" kern="1200" dirty="0">
                <a:solidFill>
                  <a:srgbClr val="003F6E"/>
                </a:solidFill>
              </a:rPr>
              <a:t>The flight departed Milan Malpensa airport at 16:23 but returned at  18:04.</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Damages </a:t>
            </a:r>
            <a:r>
              <a:rPr lang="en-GB" b="1" kern="1200" dirty="0">
                <a:solidFill>
                  <a:srgbClr val="003F6E"/>
                </a:solidFill>
                <a:ea typeface="+mn-ea"/>
              </a:rPr>
              <a:t>with shattered windshields, nose cone, engine cowlings and wings</a:t>
            </a:r>
            <a:r>
              <a:rPr lang="en-GB" b="1" kern="1200" dirty="0" smtClean="0">
                <a:solidFill>
                  <a:srgbClr val="003F6E"/>
                </a:solidFill>
                <a:ea typeface="+mn-ea"/>
              </a:rPr>
              <a:t>.</a:t>
            </a:r>
            <a:endParaRPr lang="it-IT"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8303" y="1428763"/>
            <a:ext cx="4070097" cy="4522332"/>
          </a:xfrm>
          <a:prstGeom prst="rect">
            <a:avLst/>
          </a:prstGeom>
        </p:spPr>
      </p:pic>
    </p:spTree>
    <p:extLst>
      <p:ext uri="{BB962C8B-B14F-4D97-AF65-F5344CB8AC3E}">
        <p14:creationId xmlns:p14="http://schemas.microsoft.com/office/powerpoint/2010/main" val="16665201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a:t>Case Study – </a:t>
            </a:r>
            <a:r>
              <a:rPr lang="it-IT" sz="2500" dirty="0" smtClean="0"/>
              <a:t>Radar Images</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 y="1275539"/>
            <a:ext cx="2532960" cy="253296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7247" y="3442115"/>
            <a:ext cx="2568444" cy="2568444"/>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1268" y="1275539"/>
            <a:ext cx="2532960" cy="253296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42560" y="3441118"/>
            <a:ext cx="2569441" cy="2569441"/>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03155" y="1275539"/>
            <a:ext cx="2532960" cy="2532960"/>
          </a:xfrm>
          <a:prstGeom prst="rect">
            <a:avLst/>
          </a:prstGeom>
        </p:spPr>
      </p:pic>
      <p:sp>
        <p:nvSpPr>
          <p:cNvPr id="13" name="TextBox 12"/>
          <p:cNvSpPr txBox="1"/>
          <p:nvPr/>
        </p:nvSpPr>
        <p:spPr>
          <a:xfrm>
            <a:off x="1266858" y="2767996"/>
            <a:ext cx="385042" cy="523220"/>
          </a:xfrm>
          <a:prstGeom prst="rect">
            <a:avLst/>
          </a:prstGeom>
          <a:noFill/>
        </p:spPr>
        <p:txBody>
          <a:bodyPr wrap="none" rtlCol="0">
            <a:spAutoFit/>
          </a:bodyPr>
          <a:lstStyle/>
          <a:p>
            <a:r>
              <a:rPr lang="en-GB" sz="2800" b="1" dirty="0" smtClean="0">
                <a:solidFill>
                  <a:srgbClr val="003F6E"/>
                </a:solidFill>
              </a:rPr>
              <a:t>1</a:t>
            </a:r>
            <a:endParaRPr lang="en-GB" sz="2800" dirty="0"/>
          </a:p>
        </p:txBody>
      </p:sp>
      <p:sp>
        <p:nvSpPr>
          <p:cNvPr id="16" name="TextBox 15"/>
          <p:cNvSpPr txBox="1"/>
          <p:nvPr/>
        </p:nvSpPr>
        <p:spPr>
          <a:xfrm>
            <a:off x="2837808" y="5405037"/>
            <a:ext cx="385042" cy="523220"/>
          </a:xfrm>
          <a:prstGeom prst="rect">
            <a:avLst/>
          </a:prstGeom>
          <a:noFill/>
        </p:spPr>
        <p:txBody>
          <a:bodyPr wrap="none" rtlCol="0">
            <a:spAutoFit/>
          </a:bodyPr>
          <a:lstStyle/>
          <a:p>
            <a:r>
              <a:rPr lang="en-GB" sz="2800" b="1" dirty="0">
                <a:solidFill>
                  <a:srgbClr val="003F6E"/>
                </a:solidFill>
              </a:rPr>
              <a:t>2</a:t>
            </a:r>
            <a:endParaRPr lang="en-GB" sz="2800" dirty="0"/>
          </a:p>
        </p:txBody>
      </p:sp>
      <p:sp>
        <p:nvSpPr>
          <p:cNvPr id="17" name="TextBox 16"/>
          <p:cNvSpPr txBox="1"/>
          <p:nvPr/>
        </p:nvSpPr>
        <p:spPr>
          <a:xfrm>
            <a:off x="4957518" y="2820666"/>
            <a:ext cx="385042" cy="523220"/>
          </a:xfrm>
          <a:prstGeom prst="rect">
            <a:avLst/>
          </a:prstGeom>
          <a:noFill/>
        </p:spPr>
        <p:txBody>
          <a:bodyPr wrap="none" rtlCol="0">
            <a:spAutoFit/>
          </a:bodyPr>
          <a:lstStyle/>
          <a:p>
            <a:r>
              <a:rPr lang="en-GB" sz="2800" b="1" dirty="0" smtClean="0">
                <a:solidFill>
                  <a:srgbClr val="003F6E"/>
                </a:solidFill>
              </a:rPr>
              <a:t>3</a:t>
            </a:r>
            <a:endParaRPr lang="en-GB" sz="2800" dirty="0"/>
          </a:p>
        </p:txBody>
      </p:sp>
      <p:sp>
        <p:nvSpPr>
          <p:cNvPr id="18" name="TextBox 17"/>
          <p:cNvSpPr txBox="1"/>
          <p:nvPr/>
        </p:nvSpPr>
        <p:spPr>
          <a:xfrm>
            <a:off x="7235441" y="5437461"/>
            <a:ext cx="385042" cy="523220"/>
          </a:xfrm>
          <a:prstGeom prst="rect">
            <a:avLst/>
          </a:prstGeom>
          <a:noFill/>
        </p:spPr>
        <p:txBody>
          <a:bodyPr wrap="none" rtlCol="0">
            <a:spAutoFit/>
          </a:bodyPr>
          <a:lstStyle/>
          <a:p>
            <a:r>
              <a:rPr lang="en-GB" sz="2800" b="1" dirty="0" smtClean="0">
                <a:solidFill>
                  <a:srgbClr val="003F6E"/>
                </a:solidFill>
              </a:rPr>
              <a:t>4</a:t>
            </a:r>
            <a:endParaRPr lang="en-GB" sz="2800" dirty="0"/>
          </a:p>
        </p:txBody>
      </p:sp>
      <p:sp>
        <p:nvSpPr>
          <p:cNvPr id="19" name="TextBox 18"/>
          <p:cNvSpPr txBox="1"/>
          <p:nvPr/>
        </p:nvSpPr>
        <p:spPr>
          <a:xfrm>
            <a:off x="8488407" y="3285279"/>
            <a:ext cx="385042" cy="523220"/>
          </a:xfrm>
          <a:prstGeom prst="rect">
            <a:avLst/>
          </a:prstGeom>
          <a:noFill/>
        </p:spPr>
        <p:txBody>
          <a:bodyPr wrap="none" rtlCol="0">
            <a:spAutoFit/>
          </a:bodyPr>
          <a:lstStyle/>
          <a:p>
            <a:r>
              <a:rPr lang="en-GB" sz="2800" b="1" dirty="0" smtClean="0">
                <a:solidFill>
                  <a:srgbClr val="003F6E"/>
                </a:solidFill>
              </a:rPr>
              <a:t>5</a:t>
            </a:r>
            <a:endParaRPr lang="en-GB" sz="2800" dirty="0"/>
          </a:p>
        </p:txBody>
      </p:sp>
    </p:spTree>
    <p:extLst>
      <p:ext uri="{BB962C8B-B14F-4D97-AF65-F5344CB8AC3E}">
        <p14:creationId xmlns:p14="http://schemas.microsoft.com/office/powerpoint/2010/main" val="90983579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177850" y="119921"/>
            <a:ext cx="8860550" cy="796776"/>
          </a:xfrm>
          <a:prstGeom prst="rect">
            <a:avLst/>
          </a:prstGeom>
          <a:noFill/>
          <a:ln>
            <a:noFill/>
          </a:ln>
        </p:spPr>
        <p:txBody>
          <a:bodyPr spcFirstLastPara="1" wrap="square" lIns="91425" tIns="45700" rIns="91425" bIns="45700" anchor="t" anchorCtr="0">
            <a:normAutofit/>
          </a:bodyPr>
          <a:lstStyle/>
          <a:p>
            <a:pPr lvl="0">
              <a:buSzPts val="2200"/>
            </a:pPr>
            <a:r>
              <a:rPr lang="en-GB" dirty="0" smtClean="0"/>
              <a:t>Identification of precipitation type by colour on Radar map</a:t>
            </a:r>
            <a:br>
              <a:rPr lang="en-GB" dirty="0" smtClean="0"/>
            </a:br>
            <a:r>
              <a:rPr lang="en-GB" dirty="0" smtClean="0"/>
              <a:t>-     </a:t>
            </a:r>
            <a:r>
              <a:rPr lang="en-GB" dirty="0" err="1" smtClean="0"/>
              <a:t>Hebby</a:t>
            </a:r>
            <a:r>
              <a:rPr lang="en-GB" dirty="0" smtClean="0"/>
              <a:t> </a:t>
            </a:r>
            <a:r>
              <a:rPr lang="en-GB" dirty="0"/>
              <a:t>(2022)</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aphicFrame>
        <p:nvGraphicFramePr>
          <p:cNvPr id="2" name="Table 1"/>
          <p:cNvGraphicFramePr>
            <a:graphicFrameLocks noGrp="1"/>
          </p:cNvGraphicFramePr>
          <p:nvPr>
            <p:extLst>
              <p:ext uri="{D42A27DB-BD31-4B8C-83A1-F6EECF244321}">
                <p14:modId xmlns:p14="http://schemas.microsoft.com/office/powerpoint/2010/main" val="2221266287"/>
              </p:ext>
            </p:extLst>
          </p:nvPr>
        </p:nvGraphicFramePr>
        <p:xfrm>
          <a:off x="177850" y="1289151"/>
          <a:ext cx="8860549" cy="4900260"/>
        </p:xfrm>
        <a:graphic>
          <a:graphicData uri="http://schemas.openxmlformats.org/drawingml/2006/table">
            <a:tbl>
              <a:tblPr firstRow="1" firstCol="1" bandRow="1">
                <a:tableStyleId>{5940675A-B579-460E-94D1-54222C63F5DA}</a:tableStyleId>
              </a:tblPr>
              <a:tblGrid>
                <a:gridCol w="2625311">
                  <a:extLst>
                    <a:ext uri="{9D8B030D-6E8A-4147-A177-3AD203B41FA5}">
                      <a16:colId xmlns:a16="http://schemas.microsoft.com/office/drawing/2014/main" val="2945214525"/>
                    </a:ext>
                  </a:extLst>
                </a:gridCol>
                <a:gridCol w="6235238">
                  <a:extLst>
                    <a:ext uri="{9D8B030D-6E8A-4147-A177-3AD203B41FA5}">
                      <a16:colId xmlns:a16="http://schemas.microsoft.com/office/drawing/2014/main" val="3999946363"/>
                    </a:ext>
                  </a:extLst>
                </a:gridCol>
              </a:tblGrid>
              <a:tr h="1067954">
                <a:tc>
                  <a:txBody>
                    <a:bodyPr/>
                    <a:lstStyle/>
                    <a:p>
                      <a:pPr algn="l">
                        <a:lnSpc>
                          <a:spcPct val="150000"/>
                        </a:lnSpc>
                        <a:spcBef>
                          <a:spcPts val="1200"/>
                        </a:spcBef>
                        <a:spcAft>
                          <a:spcPts val="0"/>
                        </a:spcAft>
                      </a:pPr>
                      <a:r>
                        <a:rPr lang="en-GB" sz="2400" b="1" dirty="0">
                          <a:solidFill>
                            <a:schemeClr val="bg2">
                              <a:lumMod val="75000"/>
                            </a:schemeClr>
                          </a:solidFill>
                          <a:effectLst/>
                        </a:rPr>
                        <a:t>Colour on </a:t>
                      </a:r>
                      <a:r>
                        <a:rPr lang="en-GB" sz="2400" b="1" dirty="0" smtClean="0">
                          <a:solidFill>
                            <a:schemeClr val="bg2">
                              <a:lumMod val="75000"/>
                            </a:schemeClr>
                          </a:solidFill>
                          <a:effectLst/>
                        </a:rPr>
                        <a:t>Radar </a:t>
                      </a:r>
                      <a:r>
                        <a:rPr lang="en-GB" sz="2400" b="1" dirty="0">
                          <a:solidFill>
                            <a:schemeClr val="bg2">
                              <a:lumMod val="75000"/>
                            </a:schemeClr>
                          </a:solidFill>
                          <a:effectLst/>
                        </a:rPr>
                        <a:t>Map</a:t>
                      </a:r>
                      <a:endParaRPr lang="en-GB" sz="2400" b="1"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50000"/>
                        </a:lnSpc>
                        <a:spcBef>
                          <a:spcPts val="1200"/>
                        </a:spcBef>
                        <a:spcAft>
                          <a:spcPts val="0"/>
                        </a:spcAft>
                      </a:pPr>
                      <a:r>
                        <a:rPr lang="en-GB" sz="2400" b="1" dirty="0">
                          <a:solidFill>
                            <a:schemeClr val="bg2">
                              <a:lumMod val="75000"/>
                            </a:schemeClr>
                          </a:solidFill>
                          <a:effectLst/>
                        </a:rPr>
                        <a:t>Precipitation </a:t>
                      </a:r>
                      <a:r>
                        <a:rPr kumimoji="0" lang="it-IT" sz="2400" b="1" u="none" strike="noStrike" kern="1200" cap="none" spc="0" normalizeH="0" baseline="0" noProof="0" dirty="0" smtClean="0">
                          <a:ln>
                            <a:noFill/>
                          </a:ln>
                          <a:solidFill>
                            <a:schemeClr val="bg2">
                              <a:lumMod val="75000"/>
                            </a:schemeClr>
                          </a:solidFill>
                          <a:effectLst/>
                          <a:uLnTx/>
                          <a:uFillTx/>
                          <a:sym typeface="Arial"/>
                        </a:rPr>
                        <a:t>Type</a:t>
                      </a:r>
                    </a:p>
                  </a:txBody>
                  <a:tcPr marL="68580" marR="68580" marT="0" marB="0"/>
                </a:tc>
                <a:extLst>
                  <a:ext uri="{0D108BD9-81ED-4DB2-BD59-A6C34878D82A}">
                    <a16:rowId xmlns:a16="http://schemas.microsoft.com/office/drawing/2014/main" val="432445979"/>
                  </a:ext>
                </a:extLst>
              </a:tr>
              <a:tr h="481430">
                <a:tc>
                  <a:txBody>
                    <a:bodyPr/>
                    <a:lstStyle/>
                    <a:p>
                      <a:pPr algn="l">
                        <a:lnSpc>
                          <a:spcPct val="107000"/>
                        </a:lnSpc>
                        <a:spcAft>
                          <a:spcPts val="0"/>
                        </a:spcAft>
                      </a:pPr>
                      <a:r>
                        <a:rPr lang="en-GB" sz="2000" b="1" dirty="0">
                          <a:solidFill>
                            <a:schemeClr val="bg2">
                              <a:lumMod val="75000"/>
                            </a:schemeClr>
                          </a:solidFill>
                          <a:effectLst/>
                        </a:rPr>
                        <a:t>Light green</a:t>
                      </a:r>
                      <a:endParaRPr lang="en-GB" sz="2000" b="1"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50000"/>
                        </a:lnSpc>
                        <a:spcBef>
                          <a:spcPts val="1200"/>
                        </a:spcBef>
                        <a:spcAft>
                          <a:spcPts val="0"/>
                        </a:spcAft>
                      </a:pPr>
                      <a:r>
                        <a:rPr lang="en-GB" sz="2000" b="1" dirty="0">
                          <a:solidFill>
                            <a:schemeClr val="bg2">
                              <a:lumMod val="75000"/>
                            </a:schemeClr>
                          </a:solidFill>
                          <a:effectLst/>
                        </a:rPr>
                        <a:t>Light rain, or light rain aloft not reaching ground</a:t>
                      </a:r>
                      <a:endParaRPr lang="en-GB" sz="2000" b="1"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618190"/>
                  </a:ext>
                </a:extLst>
              </a:tr>
              <a:tr h="481430">
                <a:tc>
                  <a:txBody>
                    <a:bodyPr/>
                    <a:lstStyle/>
                    <a:p>
                      <a:pPr algn="l">
                        <a:lnSpc>
                          <a:spcPct val="107000"/>
                        </a:lnSpc>
                        <a:spcAft>
                          <a:spcPts val="0"/>
                        </a:spcAft>
                      </a:pPr>
                      <a:r>
                        <a:rPr lang="en-GB" sz="2000" b="1">
                          <a:solidFill>
                            <a:schemeClr val="bg2">
                              <a:lumMod val="75000"/>
                            </a:schemeClr>
                          </a:solidFill>
                          <a:effectLst/>
                        </a:rPr>
                        <a:t>Dark green</a:t>
                      </a:r>
                      <a:endParaRPr lang="en-GB" sz="2000" b="1">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50000"/>
                        </a:lnSpc>
                        <a:spcBef>
                          <a:spcPts val="1200"/>
                        </a:spcBef>
                        <a:spcAft>
                          <a:spcPts val="0"/>
                        </a:spcAft>
                      </a:pPr>
                      <a:r>
                        <a:rPr lang="en-GB" sz="2000" b="1" dirty="0">
                          <a:solidFill>
                            <a:schemeClr val="bg2">
                              <a:lumMod val="75000"/>
                            </a:schemeClr>
                          </a:solidFill>
                          <a:effectLst/>
                        </a:rPr>
                        <a:t>Light to moderate rain</a:t>
                      </a:r>
                      <a:endParaRPr lang="en-GB" sz="2000" b="1"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510802113"/>
                  </a:ext>
                </a:extLst>
              </a:tr>
              <a:tr h="481430">
                <a:tc>
                  <a:txBody>
                    <a:bodyPr/>
                    <a:lstStyle/>
                    <a:p>
                      <a:pPr algn="l">
                        <a:lnSpc>
                          <a:spcPct val="107000"/>
                        </a:lnSpc>
                        <a:spcAft>
                          <a:spcPts val="0"/>
                        </a:spcAft>
                      </a:pPr>
                      <a:r>
                        <a:rPr lang="en-GB" sz="2000" b="1">
                          <a:solidFill>
                            <a:schemeClr val="bg2">
                              <a:lumMod val="75000"/>
                            </a:schemeClr>
                          </a:solidFill>
                          <a:effectLst/>
                        </a:rPr>
                        <a:t>Yellow</a:t>
                      </a:r>
                      <a:endParaRPr lang="en-GB" sz="2000" b="1">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50000"/>
                        </a:lnSpc>
                        <a:spcBef>
                          <a:spcPts val="1200"/>
                        </a:spcBef>
                        <a:spcAft>
                          <a:spcPts val="0"/>
                        </a:spcAft>
                      </a:pPr>
                      <a:r>
                        <a:rPr lang="en-GB" sz="2000" b="1" dirty="0">
                          <a:solidFill>
                            <a:schemeClr val="bg2">
                              <a:lumMod val="75000"/>
                            </a:schemeClr>
                          </a:solidFill>
                          <a:effectLst/>
                        </a:rPr>
                        <a:t>Moderate rain</a:t>
                      </a:r>
                      <a:endParaRPr lang="en-GB" sz="2000" b="1"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401028959"/>
                  </a:ext>
                </a:extLst>
              </a:tr>
              <a:tr h="481430">
                <a:tc>
                  <a:txBody>
                    <a:bodyPr/>
                    <a:lstStyle/>
                    <a:p>
                      <a:pPr algn="l">
                        <a:lnSpc>
                          <a:spcPct val="107000"/>
                        </a:lnSpc>
                        <a:spcAft>
                          <a:spcPts val="0"/>
                        </a:spcAft>
                      </a:pPr>
                      <a:r>
                        <a:rPr lang="en-GB" sz="2000" b="1">
                          <a:solidFill>
                            <a:schemeClr val="bg2">
                              <a:lumMod val="75000"/>
                            </a:schemeClr>
                          </a:solidFill>
                          <a:effectLst/>
                        </a:rPr>
                        <a:t>Orange</a:t>
                      </a:r>
                      <a:endParaRPr lang="en-GB" sz="2000" b="1">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50000"/>
                        </a:lnSpc>
                        <a:spcBef>
                          <a:spcPts val="1200"/>
                        </a:spcBef>
                        <a:spcAft>
                          <a:spcPts val="0"/>
                        </a:spcAft>
                      </a:pPr>
                      <a:r>
                        <a:rPr lang="en-GB" sz="2000" b="1" dirty="0">
                          <a:solidFill>
                            <a:schemeClr val="bg2">
                              <a:lumMod val="75000"/>
                            </a:schemeClr>
                          </a:solidFill>
                          <a:effectLst/>
                        </a:rPr>
                        <a:t>Heavy rain</a:t>
                      </a:r>
                      <a:endParaRPr lang="en-GB" sz="2000" b="1"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65270520"/>
                  </a:ext>
                </a:extLst>
              </a:tr>
              <a:tr h="481430">
                <a:tc>
                  <a:txBody>
                    <a:bodyPr/>
                    <a:lstStyle/>
                    <a:p>
                      <a:pPr algn="l">
                        <a:lnSpc>
                          <a:spcPct val="107000"/>
                        </a:lnSpc>
                        <a:spcAft>
                          <a:spcPts val="0"/>
                        </a:spcAft>
                      </a:pPr>
                      <a:r>
                        <a:rPr lang="en-GB" sz="2000" b="1">
                          <a:solidFill>
                            <a:schemeClr val="bg2">
                              <a:lumMod val="75000"/>
                            </a:schemeClr>
                          </a:solidFill>
                          <a:effectLst/>
                        </a:rPr>
                        <a:t>Red</a:t>
                      </a:r>
                      <a:endParaRPr lang="en-GB" sz="2000" b="1">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50000"/>
                        </a:lnSpc>
                        <a:spcBef>
                          <a:spcPts val="1200"/>
                        </a:spcBef>
                        <a:spcAft>
                          <a:spcPts val="0"/>
                        </a:spcAft>
                      </a:pPr>
                      <a:r>
                        <a:rPr lang="en-GB" sz="2000" b="1" dirty="0">
                          <a:solidFill>
                            <a:schemeClr val="bg2">
                              <a:lumMod val="75000"/>
                            </a:schemeClr>
                          </a:solidFill>
                          <a:effectLst/>
                        </a:rPr>
                        <a:t>Very heavy rain or rain and hail</a:t>
                      </a:r>
                      <a:endParaRPr lang="en-GB" sz="2000" b="1"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84901761"/>
                  </a:ext>
                </a:extLst>
              </a:tr>
              <a:tr h="481430">
                <a:tc>
                  <a:txBody>
                    <a:bodyPr/>
                    <a:lstStyle/>
                    <a:p>
                      <a:pPr algn="l">
                        <a:lnSpc>
                          <a:spcPct val="107000"/>
                        </a:lnSpc>
                        <a:spcAft>
                          <a:spcPts val="0"/>
                        </a:spcAft>
                      </a:pPr>
                      <a:r>
                        <a:rPr lang="en-GB" sz="2000" b="1">
                          <a:solidFill>
                            <a:schemeClr val="bg2">
                              <a:lumMod val="75000"/>
                            </a:schemeClr>
                          </a:solidFill>
                          <a:effectLst/>
                        </a:rPr>
                        <a:t>White or blue</a:t>
                      </a:r>
                      <a:endParaRPr lang="en-GB" sz="2000" b="1">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50000"/>
                        </a:lnSpc>
                        <a:spcBef>
                          <a:spcPts val="1200"/>
                        </a:spcBef>
                        <a:spcAft>
                          <a:spcPts val="0"/>
                        </a:spcAft>
                      </a:pPr>
                      <a:r>
                        <a:rPr lang="en-GB" sz="2000" b="1" dirty="0">
                          <a:solidFill>
                            <a:schemeClr val="bg2">
                              <a:lumMod val="75000"/>
                            </a:schemeClr>
                          </a:solidFill>
                          <a:effectLst/>
                        </a:rPr>
                        <a:t>Snow</a:t>
                      </a:r>
                      <a:endParaRPr lang="en-GB" sz="2000" b="1"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224658270"/>
                  </a:ext>
                </a:extLst>
              </a:tr>
              <a:tr h="889962">
                <a:tc>
                  <a:txBody>
                    <a:bodyPr/>
                    <a:lstStyle/>
                    <a:p>
                      <a:pPr algn="l">
                        <a:lnSpc>
                          <a:spcPct val="107000"/>
                        </a:lnSpc>
                        <a:spcAft>
                          <a:spcPts val="0"/>
                        </a:spcAft>
                      </a:pPr>
                      <a:r>
                        <a:rPr lang="en-GB" sz="2000" b="1">
                          <a:solidFill>
                            <a:schemeClr val="bg2">
                              <a:lumMod val="75000"/>
                            </a:schemeClr>
                          </a:solidFill>
                          <a:effectLst/>
                        </a:rPr>
                        <a:t>Pink</a:t>
                      </a:r>
                      <a:endParaRPr lang="en-GB" sz="2000" b="1">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l">
                        <a:lnSpc>
                          <a:spcPct val="150000"/>
                        </a:lnSpc>
                        <a:spcBef>
                          <a:spcPts val="1200"/>
                        </a:spcBef>
                        <a:spcAft>
                          <a:spcPts val="0"/>
                        </a:spcAft>
                      </a:pPr>
                      <a:r>
                        <a:rPr lang="en-GB" sz="2000" b="1" dirty="0">
                          <a:solidFill>
                            <a:schemeClr val="bg2">
                              <a:lumMod val="75000"/>
                            </a:schemeClr>
                          </a:solidFill>
                          <a:effectLst/>
                        </a:rPr>
                        <a:t>Freezing rain or sleet or mix of winter precipitation types</a:t>
                      </a:r>
                      <a:endParaRPr lang="en-GB" sz="2000" b="1"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245130547"/>
                  </a:ext>
                </a:extLst>
              </a:tr>
            </a:tbl>
          </a:graphicData>
        </a:graphic>
      </p:graphicFrame>
    </p:spTree>
    <p:extLst>
      <p:ext uri="{BB962C8B-B14F-4D97-AF65-F5344CB8AC3E}">
        <p14:creationId xmlns:p14="http://schemas.microsoft.com/office/powerpoint/2010/main" val="112320390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a:t>Case </a:t>
            </a:r>
            <a:r>
              <a:rPr lang="it-IT" sz="2500" dirty="0" smtClean="0"/>
              <a:t>Study – GNSS Stations</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6" name="Picture 5"/>
          <p:cNvPicPr/>
          <p:nvPr/>
        </p:nvPicPr>
        <p:blipFill rotWithShape="1">
          <a:blip r:embed="rId3" cstate="print">
            <a:extLst>
              <a:ext uri="{28A0092B-C50C-407E-A947-70E740481C1C}">
                <a14:useLocalDpi xmlns:a14="http://schemas.microsoft.com/office/drawing/2010/main" val="0"/>
              </a:ext>
            </a:extLst>
          </a:blip>
          <a:srcRect l="8938" t="2665" r="13943"/>
          <a:stretch/>
        </p:blipFill>
        <p:spPr bwMode="auto">
          <a:xfrm rot="161977">
            <a:off x="1941728" y="1396031"/>
            <a:ext cx="5920109" cy="461307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4268179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a:t>Case Study </a:t>
            </a:r>
            <a:r>
              <a:rPr lang="it-IT" sz="2500" dirty="0" smtClean="0"/>
              <a:t>– Plot</a:t>
            </a:r>
            <a:endParaRPr sz="2500" dirty="0"/>
          </a:p>
        </p:txBody>
      </p:sp>
      <p:sp>
        <p:nvSpPr>
          <p:cNvPr id="457" name="Google Shape;457;p4"/>
          <p:cNvSpPr txBox="1">
            <a:spLocks noGrp="1"/>
          </p:cNvSpPr>
          <p:nvPr>
            <p:ph type="body" idx="1"/>
          </p:nvPr>
        </p:nvSpPr>
        <p:spPr>
          <a:xfrm>
            <a:off x="457200" y="1824425"/>
            <a:ext cx="6350100" cy="2759100"/>
          </a:xfrm>
          <a:prstGeom prst="rect">
            <a:avLst/>
          </a:prstGeom>
          <a:noFill/>
          <a:ln>
            <a:noFill/>
          </a:ln>
        </p:spPr>
        <p:txBody>
          <a:bodyPr spcFirstLastPara="1" wrap="square" lIns="91425" tIns="45700" rIns="91425" bIns="45700" anchor="t" anchorCtr="0">
            <a:normAutofit/>
          </a:bodyPr>
          <a:lstStyle/>
          <a:p>
            <a:pPr marL="0" lvl="0" indent="0" defTabSz="457200">
              <a:spcBef>
                <a:spcPct val="20000"/>
              </a:spcBef>
              <a:buClrTx/>
              <a:buSzTx/>
              <a:defRPr/>
            </a:pPr>
            <a:endParaRPr lang="it-IT" b="1" kern="1200" dirty="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90816"/>
            <a:ext cx="9144000" cy="4304240"/>
          </a:xfrm>
          <a:prstGeom prst="rect">
            <a:avLst/>
          </a:prstGeom>
        </p:spPr>
      </p:pic>
    </p:spTree>
    <p:extLst>
      <p:ext uri="{BB962C8B-B14F-4D97-AF65-F5344CB8AC3E}">
        <p14:creationId xmlns:p14="http://schemas.microsoft.com/office/powerpoint/2010/main" val="6932637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Conclusion</a:t>
            </a:r>
            <a:endParaRPr sz="2500" dirty="0"/>
          </a:p>
        </p:txBody>
      </p:sp>
      <p:sp>
        <p:nvSpPr>
          <p:cNvPr id="457" name="Google Shape;457;p4"/>
          <p:cNvSpPr txBox="1">
            <a:spLocks noGrp="1"/>
          </p:cNvSpPr>
          <p:nvPr>
            <p:ph type="body" idx="1"/>
          </p:nvPr>
        </p:nvSpPr>
        <p:spPr>
          <a:xfrm>
            <a:off x="47800" y="1329748"/>
            <a:ext cx="8990600" cy="4696297"/>
          </a:xfrm>
          <a:prstGeom prst="rect">
            <a:avLst/>
          </a:prstGeom>
          <a:noFill/>
          <a:ln>
            <a:noFill/>
          </a:ln>
        </p:spPr>
        <p:txBody>
          <a:bodyPr spcFirstLastPara="1" wrap="square" lIns="91425" tIns="45700" rIns="91425" bIns="45700" anchor="t" anchorCtr="0">
            <a:normAutofit fontScale="92500"/>
          </a:bodyPr>
          <a:lstStyle/>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The use of GNSS for the remote sensing of atmospheric water vapour has found applications in the field of meteorology. </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err="1">
                <a:solidFill>
                  <a:srgbClr val="003F6E"/>
                </a:solidFill>
                <a:ea typeface="+mn-ea"/>
              </a:rPr>
              <a:t>goGPS</a:t>
            </a:r>
            <a:r>
              <a:rPr lang="en-GB" b="1" kern="1200" dirty="0">
                <a:solidFill>
                  <a:srgbClr val="003F6E"/>
                </a:solidFill>
                <a:ea typeface="+mn-ea"/>
              </a:rPr>
              <a:t> </a:t>
            </a:r>
            <a:r>
              <a:rPr lang="en-GB" b="1" kern="1200" dirty="0" smtClean="0">
                <a:solidFill>
                  <a:srgbClr val="003F6E"/>
                </a:solidFill>
                <a:ea typeface="+mn-ea"/>
              </a:rPr>
              <a:t>software can </a:t>
            </a:r>
            <a:r>
              <a:rPr lang="en-GB" b="1" kern="1200" dirty="0">
                <a:solidFill>
                  <a:srgbClr val="003F6E"/>
                </a:solidFill>
                <a:ea typeface="+mn-ea"/>
              </a:rPr>
              <a:t>process </a:t>
            </a:r>
            <a:r>
              <a:rPr lang="en-GB" b="1" kern="1200" dirty="0" smtClean="0">
                <a:solidFill>
                  <a:srgbClr val="003F6E"/>
                </a:solidFill>
                <a:ea typeface="+mn-ea"/>
              </a:rPr>
              <a:t>GNSS </a:t>
            </a:r>
            <a:r>
              <a:rPr lang="en-GB" b="1" kern="1200" dirty="0">
                <a:solidFill>
                  <a:srgbClr val="003F6E"/>
                </a:solidFill>
                <a:ea typeface="+mn-ea"/>
              </a:rPr>
              <a:t>observation data </a:t>
            </a:r>
            <a:r>
              <a:rPr lang="en-GB" b="1" kern="1200" dirty="0" smtClean="0">
                <a:solidFill>
                  <a:srgbClr val="003F6E"/>
                </a:solidFill>
                <a:ea typeface="+mn-ea"/>
              </a:rPr>
              <a:t>and produce </a:t>
            </a:r>
            <a:r>
              <a:rPr lang="en-GB" b="1" kern="1200" dirty="0">
                <a:solidFill>
                  <a:srgbClr val="003F6E"/>
                </a:solidFill>
                <a:ea typeface="+mn-ea"/>
              </a:rPr>
              <a:t>time series plots of station coordinates, ZWD, ZHD, </a:t>
            </a:r>
            <a:r>
              <a:rPr lang="en-GB" b="1" kern="1200" dirty="0" smtClean="0">
                <a:solidFill>
                  <a:srgbClr val="003F6E"/>
                </a:solidFill>
                <a:ea typeface="+mn-ea"/>
              </a:rPr>
              <a:t>ZTD.</a:t>
            </a:r>
          </a:p>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While analysing the </a:t>
            </a:r>
            <a:r>
              <a:rPr lang="en-GB" b="1" kern="1200" dirty="0" smtClean="0">
                <a:solidFill>
                  <a:srgbClr val="003F6E"/>
                </a:solidFill>
                <a:ea typeface="+mn-ea"/>
              </a:rPr>
              <a:t>plots, </a:t>
            </a:r>
            <a:r>
              <a:rPr lang="en-GB" b="1" kern="1200" dirty="0">
                <a:solidFill>
                  <a:srgbClr val="003F6E"/>
                </a:solidFill>
                <a:ea typeface="+mn-ea"/>
              </a:rPr>
              <a:t>it will be very useful to have an additional information of </a:t>
            </a:r>
            <a:r>
              <a:rPr lang="en-GB" b="1" kern="1200" dirty="0" smtClean="0">
                <a:solidFill>
                  <a:srgbClr val="003F6E"/>
                </a:solidFill>
                <a:ea typeface="+mn-ea"/>
              </a:rPr>
              <a:t>meteorological </a:t>
            </a:r>
            <a:r>
              <a:rPr lang="en-GB" b="1" kern="1200" dirty="0">
                <a:solidFill>
                  <a:srgbClr val="003F6E"/>
                </a:solidFill>
                <a:ea typeface="+mn-ea"/>
              </a:rPr>
              <a:t>conditions of the atmosphere or events at the observation </a:t>
            </a:r>
            <a:r>
              <a:rPr lang="en-GB" b="1" kern="1200" dirty="0" smtClean="0">
                <a:solidFill>
                  <a:srgbClr val="003F6E"/>
                </a:solidFill>
                <a:ea typeface="+mn-ea"/>
              </a:rPr>
              <a:t>station</a:t>
            </a:r>
            <a:endParaRPr lang="en-GB" b="1" kern="1200" dirty="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err="1" smtClean="0">
                <a:solidFill>
                  <a:srgbClr val="003F6E"/>
                </a:solidFill>
                <a:ea typeface="+mn-ea"/>
              </a:rPr>
              <a:t>Matlab</a:t>
            </a:r>
            <a:r>
              <a:rPr lang="en-GB" b="1" kern="1200" dirty="0" smtClean="0">
                <a:solidFill>
                  <a:srgbClr val="003F6E"/>
                </a:solidFill>
                <a:ea typeface="+mn-ea"/>
              </a:rPr>
              <a:t> offers the capacity </a:t>
            </a:r>
            <a:r>
              <a:rPr lang="en-GB" b="1" kern="1200" dirty="0">
                <a:solidFill>
                  <a:srgbClr val="003F6E"/>
                </a:solidFill>
                <a:ea typeface="+mn-ea"/>
              </a:rPr>
              <a:t>to use graphical objects to add extra information to a </a:t>
            </a:r>
            <a:r>
              <a:rPr lang="en-GB" b="1" kern="1200" dirty="0" smtClean="0">
                <a:solidFill>
                  <a:srgbClr val="003F6E"/>
                </a:solidFill>
                <a:ea typeface="+mn-ea"/>
              </a:rPr>
              <a:t>plot</a:t>
            </a:r>
          </a:p>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The information can be displayed for a day or multiple-days observation </a:t>
            </a:r>
            <a:r>
              <a:rPr lang="en-GB" b="1" kern="1200" dirty="0" smtClean="0">
                <a:solidFill>
                  <a:srgbClr val="003F6E"/>
                </a:solidFill>
                <a:ea typeface="+mn-ea"/>
              </a:rPr>
              <a:t>dataset</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The </a:t>
            </a:r>
            <a:r>
              <a:rPr lang="en-GB" b="1" kern="1200" dirty="0">
                <a:solidFill>
                  <a:srgbClr val="003F6E"/>
                </a:solidFill>
                <a:ea typeface="+mn-ea"/>
              </a:rPr>
              <a:t>only limitation is that attempting to display weather information for more than 3 days makes the appearance </a:t>
            </a:r>
            <a:r>
              <a:rPr lang="en-GB" b="1" kern="1200" dirty="0" smtClean="0">
                <a:solidFill>
                  <a:srgbClr val="003F6E"/>
                </a:solidFill>
                <a:ea typeface="+mn-ea"/>
              </a:rPr>
              <a:t>clumsy</a:t>
            </a: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59239753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74164"/>
            <a:ext cx="9144000" cy="4856813"/>
          </a:xfrm>
          <a:prstGeom prst="rect">
            <a:avLst/>
          </a:prstGeom>
        </p:spPr>
      </p:pic>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3433090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chemeClr val="lt1"/>
              </a:buClr>
              <a:buSzPts val="2200"/>
              <a:buFont typeface="Arial"/>
              <a:buNone/>
            </a:pPr>
            <a:r>
              <a:rPr lang="it-IT" sz="2500" dirty="0" smtClean="0"/>
              <a:t>GNSS for displacement and atmospheric water vapour monitoring</a:t>
            </a:r>
            <a:endParaRPr sz="2500" dirty="0"/>
          </a:p>
        </p:txBody>
      </p:sp>
      <p:sp>
        <p:nvSpPr>
          <p:cNvPr id="457" name="Google Shape;457;p4"/>
          <p:cNvSpPr txBox="1">
            <a:spLocks noGrp="1"/>
          </p:cNvSpPr>
          <p:nvPr>
            <p:ph type="body" idx="1"/>
          </p:nvPr>
        </p:nvSpPr>
        <p:spPr>
          <a:xfrm>
            <a:off x="177850" y="1364106"/>
            <a:ext cx="8860550" cy="4631960"/>
          </a:xfrm>
          <a:prstGeom prst="rect">
            <a:avLst/>
          </a:prstGeom>
          <a:noFill/>
          <a:ln>
            <a:noFill/>
          </a:ln>
        </p:spPr>
        <p:txBody>
          <a:bodyPr spcFirstLastPara="1" wrap="square" lIns="91425" tIns="45700" rIns="91425" bIns="45700" anchor="t" anchorCtr="0">
            <a:normAutofit fontScale="92500"/>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GNSS is based on observation of satellite signals </a:t>
            </a:r>
            <a:r>
              <a:rPr lang="en-GB" b="1" kern="1200" dirty="0">
                <a:solidFill>
                  <a:srgbClr val="003F6E"/>
                </a:solidFill>
                <a:ea typeface="+mn-ea"/>
              </a:rPr>
              <a:t>that travel through and interact with the components of the </a:t>
            </a:r>
            <a:r>
              <a:rPr lang="en-GB" b="1" kern="1200" dirty="0" smtClean="0">
                <a:solidFill>
                  <a:srgbClr val="003F6E"/>
                </a:solidFill>
                <a:ea typeface="+mn-ea"/>
              </a:rPr>
              <a:t>atmosphere.</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rPr>
              <a:t>It </a:t>
            </a:r>
            <a:r>
              <a:rPr lang="en-GB" b="1" kern="1200" dirty="0">
                <a:solidFill>
                  <a:srgbClr val="003F6E"/>
                </a:solidFill>
              </a:rPr>
              <a:t>is used for positioning and other scientific purposes</a:t>
            </a:r>
            <a:r>
              <a:rPr lang="en-GB" b="1" kern="1200" dirty="0" smtClean="0">
                <a:solidFill>
                  <a:srgbClr val="003F6E"/>
                </a:solidFill>
              </a:rPr>
              <a:t>.</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Accurate positioning has been possible through appropriate modelling of the atmospheric interaction of the satellite signals </a:t>
            </a:r>
          </a:p>
          <a:p>
            <a:pPr marL="800100" lvl="1" defTabSz="457200">
              <a:spcBef>
                <a:spcPct val="20000"/>
              </a:spcBef>
              <a:buClrTx/>
              <a:buSzTx/>
              <a:buFontTx/>
              <a:buChar char="-"/>
              <a:defRPr/>
            </a:pPr>
            <a:r>
              <a:rPr lang="en-GB" b="1" kern="1200" dirty="0" err="1" smtClean="0">
                <a:solidFill>
                  <a:srgbClr val="003F6E"/>
                </a:solidFill>
                <a:ea typeface="+mn-ea"/>
              </a:rPr>
              <a:t>ionospheric</a:t>
            </a:r>
            <a:r>
              <a:rPr lang="en-GB" b="1" kern="1200" dirty="0" smtClean="0">
                <a:solidFill>
                  <a:srgbClr val="003F6E"/>
                </a:solidFill>
                <a:ea typeface="+mn-ea"/>
              </a:rPr>
              <a:t> </a:t>
            </a:r>
          </a:p>
          <a:p>
            <a:pPr marL="800100" lvl="1" defTabSz="457200">
              <a:spcBef>
                <a:spcPct val="20000"/>
              </a:spcBef>
              <a:buClrTx/>
              <a:buSzTx/>
              <a:buFontTx/>
              <a:buChar char="-"/>
              <a:defRPr/>
            </a:pPr>
            <a:r>
              <a:rPr lang="en-GB" b="1" kern="1200" dirty="0" smtClean="0">
                <a:solidFill>
                  <a:srgbClr val="003F6E"/>
                </a:solidFill>
                <a:ea typeface="+mn-ea"/>
              </a:rPr>
              <a:t>tropospheric</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The </a:t>
            </a:r>
            <a:r>
              <a:rPr lang="en-GB" b="1" kern="1200" dirty="0" err="1" smtClean="0">
                <a:solidFill>
                  <a:srgbClr val="003F6E"/>
                </a:solidFill>
                <a:ea typeface="+mn-ea"/>
              </a:rPr>
              <a:t>ionospheric</a:t>
            </a:r>
            <a:r>
              <a:rPr lang="en-GB" b="1" kern="1200" dirty="0" smtClean="0">
                <a:solidFill>
                  <a:srgbClr val="003F6E"/>
                </a:solidFill>
                <a:ea typeface="+mn-ea"/>
              </a:rPr>
              <a:t> delays are caused by the interaction of free electrons in the ionosphere (about 100 and 1000 km altitude) with the satellite signal. </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The tropospheric delay is partly caused by the presence of water vapour in the troposphere (0 to 40 km above the Earth Surface). </a:t>
            </a: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6498790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fontScale="90000"/>
          </a:bodyPr>
          <a:lstStyle/>
          <a:p>
            <a:pPr marL="0" lvl="0" indent="0" algn="l" rtl="0">
              <a:spcBef>
                <a:spcPts val="0"/>
              </a:spcBef>
              <a:spcAft>
                <a:spcPts val="0"/>
              </a:spcAft>
              <a:buClr>
                <a:schemeClr val="lt1"/>
              </a:buClr>
              <a:buSzPts val="2200"/>
              <a:buFont typeface="Arial"/>
              <a:buNone/>
            </a:pPr>
            <a:r>
              <a:rPr lang="it-IT" sz="2500" dirty="0" smtClean="0"/>
              <a:t>GNSS for displacement and atmospheric water vapour monitoring</a:t>
            </a:r>
            <a:endParaRPr sz="2500" dirty="0"/>
          </a:p>
        </p:txBody>
      </p:sp>
      <p:sp>
        <p:nvSpPr>
          <p:cNvPr id="457" name="Google Shape;457;p4"/>
          <p:cNvSpPr txBox="1">
            <a:spLocks noGrp="1"/>
          </p:cNvSpPr>
          <p:nvPr>
            <p:ph type="body" idx="1"/>
          </p:nvPr>
        </p:nvSpPr>
        <p:spPr>
          <a:xfrm>
            <a:off x="177850" y="1364106"/>
            <a:ext cx="8860550" cy="4631960"/>
          </a:xfrm>
          <a:prstGeom prst="rect">
            <a:avLst/>
          </a:prstGeom>
          <a:noFill/>
          <a:ln>
            <a:noFill/>
          </a:ln>
        </p:spPr>
        <p:txBody>
          <a:bodyPr spcFirstLastPara="1" wrap="square" lIns="91425" tIns="45700" rIns="91425" bIns="45700" anchor="t" anchorCtr="0">
            <a:normAutofit fontScale="92500"/>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GNSS is based on observation of satellite signals </a:t>
            </a:r>
            <a:r>
              <a:rPr lang="en-GB" b="1" kern="1200" dirty="0">
                <a:solidFill>
                  <a:srgbClr val="003F6E"/>
                </a:solidFill>
                <a:ea typeface="+mn-ea"/>
              </a:rPr>
              <a:t>that travel through and interact with the components of the atmosphere</a:t>
            </a:r>
            <a:r>
              <a:rPr lang="en-GB" b="1" kern="1200" dirty="0" smtClean="0">
                <a:solidFill>
                  <a:srgbClr val="003F6E"/>
                </a:solidFill>
                <a:ea typeface="+mn-ea"/>
              </a:rPr>
              <a:t>.</a:t>
            </a: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It is used for positioning and other scientific purposes.</a:t>
            </a:r>
          </a:p>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Accurate positioning has been possible through appropriate modelling of the atmospheric interaction of the satellite signals </a:t>
            </a:r>
            <a:endParaRPr lang="en-GB" b="1" kern="1200" dirty="0" smtClean="0">
              <a:solidFill>
                <a:srgbClr val="003F6E"/>
              </a:solidFill>
              <a:ea typeface="+mn-ea"/>
            </a:endParaRPr>
          </a:p>
          <a:p>
            <a:pPr marL="800100" lvl="1" defTabSz="457200">
              <a:spcBef>
                <a:spcPct val="20000"/>
              </a:spcBef>
              <a:buClrTx/>
              <a:buSzTx/>
              <a:buFontTx/>
              <a:buChar char="-"/>
              <a:defRPr/>
            </a:pPr>
            <a:r>
              <a:rPr lang="en-GB" b="1" kern="1200" dirty="0" err="1" smtClean="0">
                <a:solidFill>
                  <a:srgbClr val="003F6E"/>
                </a:solidFill>
                <a:ea typeface="+mn-ea"/>
              </a:rPr>
              <a:t>ionospheric</a:t>
            </a:r>
            <a:r>
              <a:rPr lang="en-GB" b="1" kern="1200" dirty="0" smtClean="0">
                <a:solidFill>
                  <a:srgbClr val="003F6E"/>
                </a:solidFill>
                <a:ea typeface="+mn-ea"/>
              </a:rPr>
              <a:t> </a:t>
            </a:r>
          </a:p>
          <a:p>
            <a:pPr marL="800100" lvl="1" defTabSz="457200">
              <a:spcBef>
                <a:spcPct val="20000"/>
              </a:spcBef>
              <a:buClrTx/>
              <a:buSzTx/>
              <a:buFontTx/>
              <a:buChar char="-"/>
              <a:defRPr/>
            </a:pPr>
            <a:r>
              <a:rPr lang="en-GB" b="1" kern="1200" dirty="0" smtClean="0">
                <a:solidFill>
                  <a:srgbClr val="003F6E"/>
                </a:solidFill>
                <a:ea typeface="+mn-ea"/>
              </a:rPr>
              <a:t>tropospheric</a:t>
            </a:r>
          </a:p>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The </a:t>
            </a:r>
            <a:r>
              <a:rPr lang="en-GB" b="1" kern="1200" dirty="0" err="1">
                <a:solidFill>
                  <a:srgbClr val="003F6E"/>
                </a:solidFill>
                <a:ea typeface="+mn-ea"/>
              </a:rPr>
              <a:t>ionospheric</a:t>
            </a:r>
            <a:r>
              <a:rPr lang="en-GB" b="1" kern="1200" dirty="0">
                <a:solidFill>
                  <a:srgbClr val="003F6E"/>
                </a:solidFill>
                <a:ea typeface="+mn-ea"/>
              </a:rPr>
              <a:t> delays are caused by the interaction of free electrons in the ionosphere (about 100 and 1000 km altitude) with the satellite signal. </a:t>
            </a: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a:solidFill>
                  <a:srgbClr val="003F6E"/>
                </a:solidFill>
                <a:ea typeface="+mn-ea"/>
              </a:rPr>
              <a:t>The tropospheric delay is partly caused by the presence of water vapour in the troposphere (0 to 40 km above the Earth Surface). </a:t>
            </a:r>
            <a:endParaRPr lang="en-GB" b="1" kern="1200" dirty="0" smtClean="0">
              <a:solidFill>
                <a:srgbClr val="003F6E"/>
              </a:solidFill>
              <a:ea typeface="+mn-ea"/>
            </a:endParaRP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3988156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it-IT" sz="2500" dirty="0" smtClean="0"/>
              <a:t>goGPS for GNSS Data Processing</a:t>
            </a:r>
            <a:endParaRPr sz="2500" dirty="0"/>
          </a:p>
        </p:txBody>
      </p:sp>
      <p:sp>
        <p:nvSpPr>
          <p:cNvPr id="457" name="Google Shape;457;p4"/>
          <p:cNvSpPr txBox="1">
            <a:spLocks noGrp="1"/>
          </p:cNvSpPr>
          <p:nvPr>
            <p:ph type="body" idx="1"/>
          </p:nvPr>
        </p:nvSpPr>
        <p:spPr>
          <a:xfrm>
            <a:off x="177850" y="1364106"/>
            <a:ext cx="8860550" cy="4631960"/>
          </a:xfrm>
          <a:prstGeom prst="rect">
            <a:avLst/>
          </a:prstGeom>
          <a:noFill/>
          <a:ln>
            <a:noFill/>
          </a:ln>
        </p:spPr>
        <p:txBody>
          <a:bodyPr spcFirstLastPara="1" wrap="square" lIns="91425" tIns="45700" rIns="91425" bIns="45700" anchor="t" anchorCtr="0">
            <a:normAutofit fontScale="92500" lnSpcReduction="10000"/>
          </a:bodyPr>
          <a:lstStyle/>
          <a:p>
            <a:pPr marL="342900" lvl="0" indent="-342900" defTabSz="457200">
              <a:spcBef>
                <a:spcPct val="20000"/>
              </a:spcBef>
              <a:buClrTx/>
              <a:buSzTx/>
              <a:buFont typeface="Arial" panose="020B0604020202020204" pitchFamily="34" charset="0"/>
              <a:buChar char="•"/>
              <a:defRPr/>
            </a:pPr>
            <a:r>
              <a:rPr lang="en-GB" b="1" kern="1200" dirty="0">
                <a:solidFill>
                  <a:srgbClr val="003F6E"/>
                </a:solidFill>
              </a:rPr>
              <a:t>By properly processing the observations collected by a GNSS receiver, it is possible to accurately estimate the receiver position in terms of its coordinates, and additional parameters accounting for the </a:t>
            </a:r>
            <a:r>
              <a:rPr lang="en-GB" b="1" kern="1200" dirty="0" smtClean="0">
                <a:solidFill>
                  <a:srgbClr val="003F6E"/>
                </a:solidFill>
              </a:rPr>
              <a:t>interactions in the troposphere.</a:t>
            </a:r>
            <a:endParaRPr lang="en-GB" b="1" kern="1200" dirty="0">
              <a:solidFill>
                <a:srgbClr val="003F6E"/>
              </a:solidFill>
            </a:endParaRPr>
          </a:p>
          <a:p>
            <a:pPr marL="0" lvl="0" indent="0" defTabSz="457200">
              <a:spcBef>
                <a:spcPct val="20000"/>
              </a:spcBef>
              <a:buClrTx/>
              <a:buSzTx/>
              <a:defRPr/>
            </a:pPr>
            <a:r>
              <a:rPr lang="en-GB" b="1" kern="1200" dirty="0">
                <a:solidFill>
                  <a:srgbClr val="003F6E"/>
                </a:solidFill>
              </a:rPr>
              <a:t>	-	Precise Point </a:t>
            </a:r>
            <a:r>
              <a:rPr lang="en-GB" b="1" kern="1200" dirty="0" smtClean="0">
                <a:solidFill>
                  <a:srgbClr val="003F6E"/>
                </a:solidFill>
              </a:rPr>
              <a:t>Positioning (PPP)</a:t>
            </a:r>
            <a:endParaRPr lang="en-GB" b="1" kern="1200" dirty="0">
              <a:solidFill>
                <a:srgbClr val="003F6E"/>
              </a:solidFill>
            </a:endParaRPr>
          </a:p>
          <a:p>
            <a:pPr marL="342900" indent="-342900" defTabSz="457200">
              <a:spcBef>
                <a:spcPct val="20000"/>
              </a:spcBef>
              <a:buClrTx/>
              <a:buSzTx/>
              <a:buFont typeface="Arial" panose="020B0604020202020204" pitchFamily="34" charset="0"/>
              <a:buChar char="•"/>
              <a:defRPr/>
            </a:pPr>
            <a:endParaRPr lang="it-IT" b="1" kern="1200" dirty="0" smtClean="0">
              <a:solidFill>
                <a:srgbClr val="003F6E"/>
              </a:solidFill>
            </a:endParaRPr>
          </a:p>
          <a:p>
            <a:pPr marL="342900" indent="-342900" defTabSz="457200">
              <a:spcBef>
                <a:spcPct val="20000"/>
              </a:spcBef>
              <a:buClrTx/>
              <a:buSzTx/>
              <a:buFont typeface="Arial" panose="020B0604020202020204" pitchFamily="34" charset="0"/>
              <a:buChar char="•"/>
              <a:defRPr/>
            </a:pPr>
            <a:r>
              <a:rPr lang="it-IT" b="1" kern="1200" dirty="0" smtClean="0">
                <a:solidFill>
                  <a:srgbClr val="003F6E"/>
                </a:solidFill>
              </a:rPr>
              <a:t>Software </a:t>
            </a:r>
            <a:r>
              <a:rPr lang="it-IT" b="1" kern="1200" dirty="0">
                <a:solidFill>
                  <a:srgbClr val="003F6E"/>
                </a:solidFill>
              </a:rPr>
              <a:t>for GNSS data processing – </a:t>
            </a:r>
            <a:r>
              <a:rPr lang="it-IT" b="1" kern="1200" dirty="0" smtClean="0">
                <a:solidFill>
                  <a:srgbClr val="003F6E"/>
                </a:solidFill>
              </a:rPr>
              <a:t>goGPS</a:t>
            </a:r>
          </a:p>
          <a:p>
            <a:pPr marL="800100" lvl="1" defTabSz="457200">
              <a:spcBef>
                <a:spcPct val="20000"/>
              </a:spcBef>
              <a:buClrTx/>
              <a:buSzTx/>
              <a:buFontTx/>
              <a:buChar char="-"/>
              <a:defRPr/>
            </a:pPr>
            <a:r>
              <a:rPr lang="it-IT" b="1" kern="1200" dirty="0" smtClean="0">
                <a:solidFill>
                  <a:srgbClr val="003F6E"/>
                </a:solidFill>
              </a:rPr>
              <a:t>Implements PPP</a:t>
            </a:r>
          </a:p>
          <a:p>
            <a:pPr marL="800100" lvl="1" defTabSz="457200">
              <a:spcBef>
                <a:spcPct val="20000"/>
              </a:spcBef>
              <a:buClrTx/>
              <a:buSzTx/>
              <a:buFontTx/>
              <a:buChar char="-"/>
              <a:defRPr/>
            </a:pPr>
            <a:r>
              <a:rPr lang="it-IT" b="1" kern="1200" dirty="0" smtClean="0">
                <a:solidFill>
                  <a:srgbClr val="003F6E"/>
                </a:solidFill>
              </a:rPr>
              <a:t>Basesd on Matlab</a:t>
            </a:r>
            <a:endParaRPr lang="it-IT" b="1" kern="1200" dirty="0">
              <a:solidFill>
                <a:srgbClr val="003F6E"/>
              </a:solidFill>
            </a:endParaRPr>
          </a:p>
          <a:p>
            <a:pPr marL="342900" lvl="0" indent="-342900" defTabSz="457200">
              <a:spcBef>
                <a:spcPct val="20000"/>
              </a:spcBef>
              <a:buClrTx/>
              <a:buSzTx/>
              <a:buFont typeface="Arial" panose="020B0604020202020204" pitchFamily="34" charset="0"/>
              <a:buChar char="•"/>
              <a:defRPr/>
            </a:pP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It gives time series of fixed receiver’s coordinates and tropospheric parameters (ZTD, ZWD and ZHD)</a:t>
            </a:r>
          </a:p>
          <a:p>
            <a:pPr marL="0" lvl="0" indent="0" defTabSz="457200">
              <a:spcBef>
                <a:spcPct val="20000"/>
              </a:spcBef>
              <a:buClrTx/>
              <a:buSzTx/>
              <a:defRPr/>
            </a:pP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err="1" smtClean="0">
                <a:solidFill>
                  <a:srgbClr val="003F6E"/>
                </a:solidFill>
                <a:ea typeface="+mn-ea"/>
              </a:rPr>
              <a:t>goGPS</a:t>
            </a:r>
            <a:r>
              <a:rPr lang="en-GB" b="1" kern="1200" dirty="0" smtClean="0">
                <a:solidFill>
                  <a:srgbClr val="003F6E"/>
                </a:solidFill>
                <a:ea typeface="+mn-ea"/>
              </a:rPr>
              <a:t> </a:t>
            </a:r>
            <a:r>
              <a:rPr lang="en-GB" b="1" kern="1200" dirty="0">
                <a:solidFill>
                  <a:srgbClr val="003F6E"/>
                </a:solidFill>
                <a:ea typeface="+mn-ea"/>
              </a:rPr>
              <a:t>produces, among others, plots of </a:t>
            </a:r>
            <a:r>
              <a:rPr lang="en-GB" b="1" kern="1200" dirty="0" smtClean="0">
                <a:solidFill>
                  <a:srgbClr val="003F6E"/>
                </a:solidFill>
                <a:ea typeface="+mn-ea"/>
              </a:rPr>
              <a:t>these parameters</a:t>
            </a: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563299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Plots</a:t>
            </a:r>
            <a:endParaRPr sz="2500" dirty="0"/>
          </a:p>
        </p:txBody>
      </p:sp>
      <p:sp>
        <p:nvSpPr>
          <p:cNvPr id="457" name="Google Shape;457;p4"/>
          <p:cNvSpPr txBox="1">
            <a:spLocks noGrp="1"/>
          </p:cNvSpPr>
          <p:nvPr>
            <p:ph type="body" idx="1"/>
          </p:nvPr>
        </p:nvSpPr>
        <p:spPr>
          <a:xfrm>
            <a:off x="177851" y="1424066"/>
            <a:ext cx="8696326" cy="4557009"/>
          </a:xfrm>
          <a:prstGeom prst="rect">
            <a:avLst/>
          </a:prstGeom>
          <a:noFill/>
          <a:ln>
            <a:noFill/>
          </a:ln>
        </p:spPr>
        <p:txBody>
          <a:bodyPr spcFirstLastPara="1" wrap="square" lIns="91425" tIns="45700" rIns="91425" bIns="45700" anchor="t" anchorCtr="0">
            <a:normAutofit lnSpcReduction="10000"/>
          </a:bodyPr>
          <a:lstStyle/>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Zenith </a:t>
            </a:r>
            <a:r>
              <a:rPr lang="en-GB" b="1" kern="1200" dirty="0">
                <a:solidFill>
                  <a:srgbClr val="003F6E"/>
                </a:solidFill>
                <a:ea typeface="+mn-ea"/>
              </a:rPr>
              <a:t>Tropospheric/Total Delay (ZTD), which represents the delay of a GNSS satellite signal, projected in the zenith direction above a receiver station</a:t>
            </a:r>
            <a:r>
              <a:rPr lang="en-GB" b="1" kern="1200" dirty="0" smtClean="0">
                <a:solidFill>
                  <a:srgbClr val="003F6E"/>
                </a:solidFill>
                <a:ea typeface="+mn-ea"/>
              </a:rPr>
              <a:t>.</a:t>
            </a:r>
          </a:p>
          <a:p>
            <a:pPr marL="342900" lvl="0" indent="-342900" defTabSz="457200">
              <a:spcBef>
                <a:spcPct val="20000"/>
              </a:spcBef>
              <a:buClrTx/>
              <a:buSzTx/>
              <a:buFont typeface="Arial" panose="020B0604020202020204" pitchFamily="34" charset="0"/>
              <a:buChar char="•"/>
              <a:defRPr/>
            </a:pPr>
            <a:endParaRPr lang="en-GB" b="1" kern="1200" dirty="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Zenith </a:t>
            </a:r>
            <a:r>
              <a:rPr lang="en-GB" b="1" kern="1200" dirty="0">
                <a:solidFill>
                  <a:srgbClr val="003F6E"/>
                </a:solidFill>
                <a:ea typeface="+mn-ea"/>
              </a:rPr>
              <a:t>Wet Delay (ZWD) which represents the wet component of the ZTD</a:t>
            </a:r>
          </a:p>
          <a:p>
            <a:pPr marL="342900" lvl="0" indent="-342900" defTabSz="457200">
              <a:spcBef>
                <a:spcPct val="20000"/>
              </a:spcBef>
              <a:buClrTx/>
              <a:buSzTx/>
              <a:buFont typeface="Arial" panose="020B0604020202020204" pitchFamily="34" charset="0"/>
              <a:buChar char="•"/>
              <a:defRPr/>
            </a:pP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Zenith </a:t>
            </a:r>
            <a:r>
              <a:rPr lang="en-GB" b="1" kern="1200" dirty="0">
                <a:solidFill>
                  <a:srgbClr val="003F6E"/>
                </a:solidFill>
                <a:ea typeface="+mn-ea"/>
              </a:rPr>
              <a:t>Hydrostatic Delay (ZHD) representing the hydrostatic component of the ZTD and obtained from the difference between the ZTD and the ZWD</a:t>
            </a:r>
          </a:p>
          <a:p>
            <a:pPr marL="342900" lvl="0" indent="-342900" defTabSz="457200">
              <a:spcBef>
                <a:spcPct val="20000"/>
              </a:spcBef>
              <a:buClrTx/>
              <a:buSzTx/>
              <a:buFont typeface="Arial" panose="020B0604020202020204" pitchFamily="34" charset="0"/>
              <a:buChar char="•"/>
              <a:defRPr/>
            </a:pPr>
            <a:endParaRPr lang="en-GB" b="1" kern="1200" dirty="0" smtClean="0">
              <a:solidFill>
                <a:srgbClr val="003F6E"/>
              </a:solidFill>
              <a:ea typeface="+mn-ea"/>
            </a:endParaRPr>
          </a:p>
          <a:p>
            <a:pPr marL="342900" lvl="0" indent="-342900" defTabSz="457200">
              <a:spcBef>
                <a:spcPct val="20000"/>
              </a:spcBef>
              <a:buClrTx/>
              <a:buSzTx/>
              <a:buFont typeface="Arial" panose="020B0604020202020204" pitchFamily="34" charset="0"/>
              <a:buChar char="•"/>
              <a:defRPr/>
            </a:pPr>
            <a:r>
              <a:rPr lang="en-GB" b="1" kern="1200" dirty="0" smtClean="0">
                <a:solidFill>
                  <a:srgbClr val="003F6E"/>
                </a:solidFill>
                <a:ea typeface="+mn-ea"/>
              </a:rPr>
              <a:t>Position </a:t>
            </a:r>
            <a:r>
              <a:rPr lang="en-GB" b="1" kern="1200" dirty="0">
                <a:solidFill>
                  <a:srgbClr val="003F6E"/>
                </a:solidFill>
                <a:ea typeface="+mn-ea"/>
              </a:rPr>
              <a:t>coordinates (East, North or Height) of a monitoring station</a:t>
            </a:r>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8918144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lvl="0">
              <a:buSzPts val="2200"/>
            </a:pPr>
            <a:r>
              <a:rPr lang="en-GB" sz="2500" dirty="0" smtClean="0"/>
              <a:t>Current </a:t>
            </a:r>
            <a:r>
              <a:rPr lang="en-GB" sz="2500" dirty="0"/>
              <a:t>interface of plots produced by </a:t>
            </a:r>
            <a:r>
              <a:rPr lang="en-GB" sz="2500" dirty="0" err="1"/>
              <a:t>goGPS</a:t>
            </a:r>
            <a:r>
              <a:rPr lang="en-GB" sz="2500" dirty="0"/>
              <a:t> </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6146" name="Picture 2" descr="old interfac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142" y="1309999"/>
            <a:ext cx="6747606" cy="4788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146641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457200" y="333197"/>
            <a:ext cx="8581200" cy="583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lt1"/>
              </a:buClr>
              <a:buSzPts val="2200"/>
              <a:buFont typeface="Arial"/>
              <a:buNone/>
            </a:pPr>
            <a:r>
              <a:rPr lang="it-IT" sz="2500" dirty="0" smtClean="0"/>
              <a:t>goGPS plot</a:t>
            </a:r>
            <a:endParaRPr sz="2500" dirty="0"/>
          </a:p>
        </p:txBody>
      </p:sp>
      <p:sp>
        <p:nvSpPr>
          <p:cNvPr id="458" name="Google Shape;458;p4"/>
          <p:cNvSpPr/>
          <p:nvPr/>
        </p:nvSpPr>
        <p:spPr>
          <a:xfrm>
            <a:off x="177850" y="6369175"/>
            <a:ext cx="3045000" cy="279300"/>
          </a:xfrm>
          <a:prstGeom prst="rect">
            <a:avLst/>
          </a:prstGeom>
          <a:solidFill>
            <a:srgbClr val="728FA5"/>
          </a:solidFill>
          <a:ln w="9525" cap="flat" cmpd="sng">
            <a:solidFill>
              <a:srgbClr val="728FA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pic>
        <p:nvPicPr>
          <p:cNvPr id="4098" name="Picture 2" descr="old interface 2"/>
          <p:cNvPicPr>
            <a:picLocks noChangeAspect="1" noChangeArrowheads="1"/>
          </p:cNvPicPr>
          <p:nvPr/>
        </p:nvPicPr>
        <p:blipFill>
          <a:blip r:embed="rId3">
            <a:extLst>
              <a:ext uri="{28A0092B-C50C-407E-A947-70E740481C1C}">
                <a14:useLocalDpi xmlns:a14="http://schemas.microsoft.com/office/drawing/2010/main" val="0"/>
              </a:ext>
            </a:extLst>
          </a:blip>
          <a:srcRect l="7141" r="9651"/>
          <a:stretch>
            <a:fillRect/>
          </a:stretch>
        </p:blipFill>
        <p:spPr bwMode="auto">
          <a:xfrm>
            <a:off x="4763" y="1362075"/>
            <a:ext cx="6354190" cy="3614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C:\Users\39351\AppData\Local\Microsoft\Windows\INetCache\Content.Word\old interface 3.png"/>
          <p:cNvPicPr/>
          <p:nvPr/>
        </p:nvPicPr>
        <p:blipFill>
          <a:blip r:embed="rId4" cstate="print">
            <a:extLst>
              <a:ext uri="{28A0092B-C50C-407E-A947-70E740481C1C}">
                <a14:useLocalDpi xmlns:a14="http://schemas.microsoft.com/office/drawing/2010/main" val="0"/>
              </a:ext>
            </a:extLst>
          </a:blip>
          <a:srcRect l="7806" r="9651"/>
          <a:stretch>
            <a:fillRect/>
          </a:stretch>
        </p:blipFill>
        <p:spPr bwMode="auto">
          <a:xfrm>
            <a:off x="3180323" y="2660936"/>
            <a:ext cx="5963677" cy="3395089"/>
          </a:xfrm>
          <a:prstGeom prst="rect">
            <a:avLst/>
          </a:prstGeom>
          <a:noFill/>
          <a:ln>
            <a:noFill/>
          </a:ln>
        </p:spPr>
      </p:pic>
    </p:spTree>
    <p:extLst>
      <p:ext uri="{BB962C8B-B14F-4D97-AF65-F5344CB8AC3E}">
        <p14:creationId xmlns:p14="http://schemas.microsoft.com/office/powerpoint/2010/main" val="1691892223"/>
      </p:ext>
    </p:extLst>
  </p:cSld>
  <p:clrMapOvr>
    <a:masterClrMapping/>
  </p:clrMapOvr>
  <p:timing>
    <p:tnLst>
      <p:par>
        <p:cTn id="1" dur="indefinite" restart="never" nodeType="tmRoot"/>
      </p:par>
    </p:tnLst>
  </p:timing>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POLI">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993</TotalTime>
  <Words>1497</Words>
  <Application>Microsoft Office PowerPoint</Application>
  <PresentationFormat>On-screen Show (4:3)</PresentationFormat>
  <Paragraphs>198</Paragraphs>
  <Slides>39</Slides>
  <Notes>38</Notes>
  <HiddenSlides>3</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39</vt:i4>
      </vt:variant>
    </vt:vector>
  </HeadingPairs>
  <TitlesOfParts>
    <vt:vector size="47" baseType="lpstr">
      <vt:lpstr>Arial</vt:lpstr>
      <vt:lpstr>Calibri</vt:lpstr>
      <vt:lpstr>Noto Sans Symbols</vt:lpstr>
      <vt:lpstr>Times New Roman</vt:lpstr>
      <vt:lpstr>Wingdings</vt:lpstr>
      <vt:lpstr>POLI</vt:lpstr>
      <vt:lpstr>1_POLI</vt:lpstr>
      <vt:lpstr>Visio</vt:lpstr>
      <vt:lpstr>Titolo presentazione sottotitolo</vt:lpstr>
      <vt:lpstr>Outline</vt:lpstr>
      <vt:lpstr>Introduction</vt:lpstr>
      <vt:lpstr>GNSS for displacement and atmospheric water vapour monitoring</vt:lpstr>
      <vt:lpstr>GNSS for displacement and atmospheric water vapour monitoring</vt:lpstr>
      <vt:lpstr>goGPS for GNSS Data Processing</vt:lpstr>
      <vt:lpstr>Plots</vt:lpstr>
      <vt:lpstr>Current interface of plots produced by goGPS </vt:lpstr>
      <vt:lpstr>goGPS plot</vt:lpstr>
      <vt:lpstr>Events affecting GNSS estimates</vt:lpstr>
      <vt:lpstr>Objective</vt:lpstr>
      <vt:lpstr>Methodology</vt:lpstr>
      <vt:lpstr>Feasibility study</vt:lpstr>
      <vt:lpstr>Graphical Objects in MATLAB</vt:lpstr>
      <vt:lpstr>Requirements identification</vt:lpstr>
      <vt:lpstr>PowerPoint Presentation</vt:lpstr>
      <vt:lpstr>Contents</vt:lpstr>
      <vt:lpstr>Data Sources</vt:lpstr>
      <vt:lpstr>Alternative Data Sources</vt:lpstr>
      <vt:lpstr>PowerPoint Presentation</vt:lpstr>
      <vt:lpstr>Contents</vt:lpstr>
      <vt:lpstr>Development</vt:lpstr>
      <vt:lpstr>Contents</vt:lpstr>
      <vt:lpstr>Testing</vt:lpstr>
      <vt:lpstr>Test Plan</vt:lpstr>
      <vt:lpstr>Deployment</vt:lpstr>
      <vt:lpstr>Maintenance</vt:lpstr>
      <vt:lpstr>PowerPoint Presentation</vt:lpstr>
      <vt:lpstr>Menu item and Data Structure</vt:lpstr>
      <vt:lpstr>Display of data for less than 30-hour period</vt:lpstr>
      <vt:lpstr>Display of data for more than 30-hour period</vt:lpstr>
      <vt:lpstr>Rinex Meteorological Data File</vt:lpstr>
      <vt:lpstr>Case Study – Malpensa Airport, Italy</vt:lpstr>
      <vt:lpstr>Case Study – Radar Images</vt:lpstr>
      <vt:lpstr>Identification of precipitation type by colour on Radar map -     Hebby (2022)</vt:lpstr>
      <vt:lpstr>Case Study – GNSS Stations</vt:lpstr>
      <vt:lpstr>Case Study – Plot</vt:lpstr>
      <vt:lpstr>Conclusion</vt:lpstr>
      <vt:lpstr>PowerPoint Presentation</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Felix Enyimah Toffah</cp:lastModifiedBy>
  <cp:revision>72</cp:revision>
  <dcterms:created xsi:type="dcterms:W3CDTF">2015-05-26T12:27:57Z</dcterms:created>
  <dcterms:modified xsi:type="dcterms:W3CDTF">2022-04-14T19:34:45Z</dcterms:modified>
</cp:coreProperties>
</file>